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9" r:id="rId1"/>
  </p:sldMasterIdLst>
  <p:notesMasterIdLst>
    <p:notesMasterId r:id="rId13"/>
  </p:notesMasterIdLst>
  <p:sldIdLst>
    <p:sldId id="289" r:id="rId2"/>
    <p:sldId id="272" r:id="rId3"/>
    <p:sldId id="273" r:id="rId4"/>
    <p:sldId id="291" r:id="rId5"/>
    <p:sldId id="274" r:id="rId6"/>
    <p:sldId id="267" r:id="rId7"/>
    <p:sldId id="256" r:id="rId8"/>
    <p:sldId id="265" r:id="rId9"/>
    <p:sldId id="275" r:id="rId10"/>
    <p:sldId id="290" r:id="rId11"/>
    <p:sldId id="264" r:id="rId12"/>
  </p:sldIdLst>
  <p:sldSz cx="9144000" cy="6858000" type="screen4x3"/>
  <p:notesSz cx="6858000" cy="9144000"/>
  <p:embeddedFontLst>
    <p:embeddedFont>
      <p:font typeface="Calibri" pitchFamily="34" charset="0"/>
      <p:regular r:id="rId14"/>
      <p:bold r:id="rId15"/>
      <p:italic r:id="rId16"/>
      <p:boldItalic r:id="rId17"/>
    </p:embeddedFont>
    <p:embeddedFont>
      <p:font typeface="Aharoni" pitchFamily="2" charset="-79"/>
      <p:bold r:id="rId18"/>
    </p:embeddedFont>
    <p:embeddedFont>
      <p:font typeface="Tahoma" pitchFamily="34" charset="0"/>
      <p:regular r:id="rId19"/>
      <p:bold r:id="rId20"/>
    </p:embeddedFont>
    <p:embeddedFont>
      <p:font typeface="Arabic Typesetting" pitchFamily="66" charset="-78"/>
      <p:regular r:id="rId21"/>
    </p:embeddedFont>
    <p:embeddedFont>
      <p:font typeface="Comic Sans MS" pitchFamily="66" charset="0"/>
      <p:regular r:id="rId22"/>
      <p:bold r:id="rId23"/>
    </p:embeddedFont>
  </p:embeddedFont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333399"/>
    <a:srgbClr val="FFFF00"/>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919" autoAdjust="0"/>
  </p:normalViewPr>
  <p:slideViewPr>
    <p:cSldViewPr>
      <p:cViewPr varScale="1">
        <p:scale>
          <a:sx n="56" d="100"/>
          <a:sy n="56" d="100"/>
        </p:scale>
        <p:origin x="-120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font" Target="fonts/font10.fntdata"/><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font" Target="fonts/font9.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1CE2F6-A6AA-41E3-A7A7-4FC88C55603E}" type="datetimeFigureOut">
              <a:rPr lang="en-US" smtClean="0"/>
              <a:t>4/30/2013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486394-4BFC-46DF-91BF-31E289387C00}" type="slidenum">
              <a:rPr lang="en-US" smtClean="0"/>
              <a:t>‹#›</a:t>
            </a:fld>
            <a:endParaRPr lang="en-US"/>
          </a:p>
        </p:txBody>
      </p:sp>
    </p:spTree>
    <p:extLst>
      <p:ext uri="{BB962C8B-B14F-4D97-AF65-F5344CB8AC3E}">
        <p14:creationId xmlns:p14="http://schemas.microsoft.com/office/powerpoint/2010/main" val="2302428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churchcentral.com/blog/5440/Why-Young-Adults-Are-Leaving-the-Faith-And-How-to-Bring-Them-Back"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four part series.</a:t>
            </a:r>
          </a:p>
          <a:p>
            <a:r>
              <a:rPr lang="en-US" dirty="0" smtClean="0"/>
              <a:t>There are young people who are very committed to Christ and do not have to</a:t>
            </a:r>
            <a:r>
              <a:rPr lang="en-US" baseline="0" dirty="0" smtClean="0"/>
              <a:t> sow wild oats but are content to learn Christ and pursue gaining and building a strong relationship with Him.  These are those who come to learn Christ and to learn how to live a better life and secure the hope of heaven. </a:t>
            </a:r>
          </a:p>
          <a:p>
            <a:endParaRPr lang="en-US" baseline="0" dirty="0" smtClean="0"/>
          </a:p>
          <a:p>
            <a:r>
              <a:rPr lang="en-US" baseline="0" dirty="0" smtClean="0"/>
              <a:t>They do not need to be attracted to the gospel through gimmicks, social gospel efforts, pizza parties and camping retreats. Their attraction is the cross and their love is to Christ for dying for them and providing them wisdom for this life and the pursuit of gaining the eternal life in heaven.</a:t>
            </a:r>
          </a:p>
          <a:p>
            <a:endParaRPr lang="en-US" baseline="0" dirty="0" smtClean="0"/>
          </a:p>
          <a:p>
            <a:r>
              <a:rPr lang="en-US" baseline="0" dirty="0" smtClean="0"/>
              <a:t>Regardless, there are others who fall away. I read that 3 out of 5 will fall away from the faith. They are seen today and not seen tomorrow. Why do some stay and others stray? It has always been this way. It is not a new fad. People have always been tempted and people have always yielded. Some have repented while others marched into eternity only to regret their actions when it is too late.</a:t>
            </a:r>
            <a:endParaRPr lang="en-US" dirty="0"/>
          </a:p>
        </p:txBody>
      </p:sp>
      <p:sp>
        <p:nvSpPr>
          <p:cNvPr id="4" name="Slide Number Placeholder 3"/>
          <p:cNvSpPr>
            <a:spLocks noGrp="1"/>
          </p:cNvSpPr>
          <p:nvPr>
            <p:ph type="sldNum" sz="quarter" idx="10"/>
          </p:nvPr>
        </p:nvSpPr>
        <p:spPr/>
        <p:txBody>
          <a:bodyPr/>
          <a:lstStyle/>
          <a:p>
            <a:fld id="{87486394-4BFC-46DF-91BF-31E289387C00}" type="slidenum">
              <a:rPr lang="en-US" smtClean="0"/>
              <a:t>1</a:t>
            </a:fld>
            <a:endParaRPr lang="en-US"/>
          </a:p>
        </p:txBody>
      </p:sp>
    </p:spTree>
    <p:extLst>
      <p:ext uri="{BB962C8B-B14F-4D97-AF65-F5344CB8AC3E}">
        <p14:creationId xmlns:p14="http://schemas.microsoft.com/office/powerpoint/2010/main" val="41904486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Originally</a:t>
            </a:r>
            <a:r>
              <a:rPr lang="en-US" baseline="0" dirty="0" smtClean="0"/>
              <a:t> by Donnie Rader</a:t>
            </a:r>
          </a:p>
          <a:p>
            <a:r>
              <a:rPr lang="en-US" baseline="0" dirty="0" smtClean="0"/>
              <a:t>Modifications </a:t>
            </a:r>
            <a:r>
              <a:rPr lang="en-US" baseline="0" dirty="0" smtClean="0"/>
              <a:t>and additional material by </a:t>
            </a:r>
            <a:r>
              <a:rPr lang="en-US" baseline="0" dirty="0" smtClean="0"/>
              <a:t>Steven J. Wallace</a:t>
            </a:r>
          </a:p>
        </p:txBody>
      </p:sp>
      <p:sp>
        <p:nvSpPr>
          <p:cNvPr id="4" name="Slide Number Placeholder 3"/>
          <p:cNvSpPr>
            <a:spLocks noGrp="1"/>
          </p:cNvSpPr>
          <p:nvPr>
            <p:ph type="sldNum" sz="quarter" idx="10"/>
          </p:nvPr>
        </p:nvSpPr>
        <p:spPr/>
        <p:txBody>
          <a:bodyPr/>
          <a:lstStyle/>
          <a:p>
            <a:fld id="{87486394-4BFC-46DF-91BF-31E289387C00}" type="slidenum">
              <a:rPr lang="en-US" smtClean="0"/>
              <a:t>2</a:t>
            </a:fld>
            <a:endParaRPr lang="en-US"/>
          </a:p>
        </p:txBody>
      </p:sp>
    </p:spTree>
    <p:extLst>
      <p:ext uri="{BB962C8B-B14F-4D97-AF65-F5344CB8AC3E}">
        <p14:creationId xmlns:p14="http://schemas.microsoft.com/office/powerpoint/2010/main" val="38970434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principle that was modeled in </a:t>
            </a:r>
            <a:r>
              <a:rPr lang="en-US" dirty="0" smtClean="0"/>
              <a:t>Timothy’s upbringing </a:t>
            </a:r>
            <a:r>
              <a:rPr lang="en-US" dirty="0" smtClean="0"/>
              <a:t>(2 Tim. 3:15).  </a:t>
            </a:r>
            <a:endParaRPr lang="en-US" dirty="0"/>
          </a:p>
        </p:txBody>
      </p:sp>
      <p:sp>
        <p:nvSpPr>
          <p:cNvPr id="4" name="Slide Number Placeholder 3"/>
          <p:cNvSpPr>
            <a:spLocks noGrp="1"/>
          </p:cNvSpPr>
          <p:nvPr>
            <p:ph type="sldNum" sz="quarter" idx="10"/>
          </p:nvPr>
        </p:nvSpPr>
        <p:spPr/>
        <p:txBody>
          <a:bodyPr/>
          <a:lstStyle/>
          <a:p>
            <a:fld id="{87486394-4BFC-46DF-91BF-31E289387C00}" type="slidenum">
              <a:rPr lang="en-US" smtClean="0"/>
              <a:t>3</a:t>
            </a:fld>
            <a:endParaRPr lang="en-US"/>
          </a:p>
        </p:txBody>
      </p:sp>
    </p:spTree>
    <p:extLst>
      <p:ext uri="{BB962C8B-B14F-4D97-AF65-F5344CB8AC3E}">
        <p14:creationId xmlns:p14="http://schemas.microsoft.com/office/powerpoint/2010/main" val="1282352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Incorrectly</a:t>
            </a:r>
            <a:r>
              <a:rPr lang="en-US" baseline="0" dirty="0" smtClean="0"/>
              <a:t> </a:t>
            </a:r>
            <a:r>
              <a:rPr lang="en-US" baseline="0" dirty="0" smtClean="0"/>
              <a:t>in others (see 2 Chron. 22:2, 3). Who says mothers have no influence over their children? Also note of wicked fathers who influenced their children toward evil (1 Kin. 22:51-53; Jer. 9:14; Ezek. 20:18; Amos 2:4).  In contrast to these evil men, Jehoshaphat chose to follow both his great, great, great grandfather David and his father </a:t>
            </a:r>
            <a:r>
              <a:rPr lang="en-US" baseline="0" dirty="0" err="1" smtClean="0"/>
              <a:t>Asa’s</a:t>
            </a:r>
            <a:r>
              <a:rPr lang="en-US" baseline="0" dirty="0" smtClean="0"/>
              <a:t> example (2 Chron. 17:3; 20:32). The example that our children and children’s children see in us can influence them.</a:t>
            </a:r>
          </a:p>
          <a:p>
            <a:endParaRPr lang="en-US" baseline="0" dirty="0" smtClean="0"/>
          </a:p>
          <a:p>
            <a:r>
              <a:rPr lang="en-US" baseline="0" dirty="0" smtClean="0"/>
              <a:t>There are many ways a child may go, but there is only one right way that he should go. “Proverbs” in many respects is a book, like others, that teaches a child the way in which he should go by showing him the blessings of that way and the dangers of departing from it.</a:t>
            </a:r>
            <a:endParaRPr lang="en-US" dirty="0"/>
          </a:p>
        </p:txBody>
      </p:sp>
      <p:sp>
        <p:nvSpPr>
          <p:cNvPr id="4" name="Slide Number Placeholder 3"/>
          <p:cNvSpPr>
            <a:spLocks noGrp="1"/>
          </p:cNvSpPr>
          <p:nvPr>
            <p:ph type="sldNum" sz="quarter" idx="10"/>
          </p:nvPr>
        </p:nvSpPr>
        <p:spPr/>
        <p:txBody>
          <a:bodyPr/>
          <a:lstStyle/>
          <a:p>
            <a:fld id="{87486394-4BFC-46DF-91BF-31E289387C00}" type="slidenum">
              <a:rPr lang="en-US" smtClean="0"/>
              <a:t>4</a:t>
            </a:fld>
            <a:endParaRPr lang="en-US"/>
          </a:p>
        </p:txBody>
      </p:sp>
    </p:spTree>
    <p:extLst>
      <p:ext uri="{BB962C8B-B14F-4D97-AF65-F5344CB8AC3E}">
        <p14:creationId xmlns:p14="http://schemas.microsoft.com/office/powerpoint/2010/main" val="1282352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2 Kin.</a:t>
            </a:r>
            <a:r>
              <a:rPr lang="en-US" baseline="0" dirty="0" smtClean="0"/>
              <a:t> 2:23 regarding evil companionship. </a:t>
            </a:r>
            <a:endParaRPr lang="en-US" dirty="0"/>
          </a:p>
        </p:txBody>
      </p:sp>
      <p:sp>
        <p:nvSpPr>
          <p:cNvPr id="4" name="Slide Number Placeholder 3"/>
          <p:cNvSpPr>
            <a:spLocks noGrp="1"/>
          </p:cNvSpPr>
          <p:nvPr>
            <p:ph type="sldNum" sz="quarter" idx="10"/>
          </p:nvPr>
        </p:nvSpPr>
        <p:spPr/>
        <p:txBody>
          <a:bodyPr/>
          <a:lstStyle/>
          <a:p>
            <a:fld id="{87486394-4BFC-46DF-91BF-31E289387C00}" type="slidenum">
              <a:rPr lang="en-US" smtClean="0"/>
              <a:t>8</a:t>
            </a:fld>
            <a:endParaRPr lang="en-US"/>
          </a:p>
        </p:txBody>
      </p:sp>
    </p:spTree>
    <p:extLst>
      <p:ext uri="{BB962C8B-B14F-4D97-AF65-F5344CB8AC3E}">
        <p14:creationId xmlns:p14="http://schemas.microsoft.com/office/powerpoint/2010/main" val="9645003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r>
              <a:rPr lang="en-US" sz="1200" b="0" i="0" kern="1200" dirty="0" smtClean="0">
                <a:solidFill>
                  <a:schemeClr val="tx1"/>
                </a:solidFill>
                <a:effectLst/>
                <a:latin typeface="+mn-lt"/>
                <a:ea typeface="+mn-ea"/>
                <a:cs typeface="+mn-cs"/>
              </a:rPr>
              <a:t>In a Pew Forum study, 71% of those who departed from the faith, ‘just gradually drifted away from religion'” </a:t>
            </a:r>
            <a:r>
              <a:rPr lang="en-US" dirty="0" smtClean="0">
                <a:hlinkClick r:id="rId3"/>
              </a:rPr>
              <a:t>http://www.churchcentral.com/blog/5440/Why-Young-Adults-Are-Leaving-the-Faith-And-How-to-Bring-Them-Back</a:t>
            </a:r>
            <a:endParaRPr lang="en-US" dirty="0" smtClean="0"/>
          </a:p>
          <a:p>
            <a:endParaRPr lang="en-US" dirty="0" smtClean="0"/>
          </a:p>
          <a:p>
            <a:r>
              <a:rPr lang="en-US" dirty="0" smtClean="0"/>
              <a:t>Proverbs 13:20, “He who walks with wise men will be wise, But the companion of fools will be destroyed.</a:t>
            </a:r>
            <a:r>
              <a:rPr lang="en-US" baseline="0" dirty="0" smtClean="0"/>
              <a:t>” It does matter who </a:t>
            </a:r>
            <a:r>
              <a:rPr lang="en-US" baseline="0" smtClean="0"/>
              <a:t>you run with.</a:t>
            </a:r>
            <a:endParaRPr lang="en-US" smtClean="0"/>
          </a:p>
        </p:txBody>
      </p:sp>
      <p:sp>
        <p:nvSpPr>
          <p:cNvPr id="4" name="Slide Number Placeholder 3"/>
          <p:cNvSpPr>
            <a:spLocks noGrp="1"/>
          </p:cNvSpPr>
          <p:nvPr>
            <p:ph type="sldNum" sz="quarter" idx="10"/>
          </p:nvPr>
        </p:nvSpPr>
        <p:spPr/>
        <p:txBody>
          <a:bodyPr/>
          <a:lstStyle/>
          <a:p>
            <a:fld id="{87486394-4BFC-46DF-91BF-31E289387C00}" type="slidenum">
              <a:rPr lang="en-US" smtClean="0"/>
              <a:t>9</a:t>
            </a:fld>
            <a:endParaRPr lang="en-US"/>
          </a:p>
        </p:txBody>
      </p:sp>
    </p:spTree>
    <p:extLst>
      <p:ext uri="{BB962C8B-B14F-4D97-AF65-F5344CB8AC3E}">
        <p14:creationId xmlns:p14="http://schemas.microsoft.com/office/powerpoint/2010/main" val="29913235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7486394-4BFC-46DF-91BF-31E289387C00}"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2991323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Obviously, the reason why young people leave the church may be complex or simple. But these are some reason that</a:t>
            </a:r>
            <a:r>
              <a:rPr lang="en-US" baseline="0" dirty="0" smtClean="0"/>
              <a:t> no doubt effect the faithfulness of the youth and consequently have an effect on the future state of the church.</a:t>
            </a:r>
            <a:endParaRPr lang="en-US" dirty="0"/>
          </a:p>
        </p:txBody>
      </p:sp>
      <p:sp>
        <p:nvSpPr>
          <p:cNvPr id="4" name="Slide Number Placeholder 3"/>
          <p:cNvSpPr>
            <a:spLocks noGrp="1"/>
          </p:cNvSpPr>
          <p:nvPr>
            <p:ph type="sldNum" sz="quarter" idx="10"/>
          </p:nvPr>
        </p:nvSpPr>
        <p:spPr/>
        <p:txBody>
          <a:bodyPr/>
          <a:lstStyle/>
          <a:p>
            <a:fld id="{87486394-4BFC-46DF-91BF-31E289387C00}" type="slidenum">
              <a:rPr lang="en-US" smtClean="0"/>
              <a:t>11</a:t>
            </a:fld>
            <a:endParaRPr lang="en-US"/>
          </a:p>
        </p:txBody>
      </p:sp>
    </p:spTree>
    <p:extLst>
      <p:ext uri="{BB962C8B-B14F-4D97-AF65-F5344CB8AC3E}">
        <p14:creationId xmlns:p14="http://schemas.microsoft.com/office/powerpoint/2010/main" val="20737766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5602" name="Rectangle 2"/>
          <p:cNvSpPr>
            <a:spLocks noGrp="1" noChangeArrowheads="1"/>
          </p:cNvSpPr>
          <p:nvPr>
            <p:ph type="ctrTitle" sz="quarter"/>
          </p:nvPr>
        </p:nvSpPr>
        <p:spPr>
          <a:xfrm>
            <a:off x="685800" y="1676400"/>
            <a:ext cx="7772400" cy="1828800"/>
          </a:xfrm>
        </p:spPr>
        <p:txBody>
          <a:bodyPr/>
          <a:lstStyle>
            <a:lvl1pPr>
              <a:defRPr/>
            </a:lvl1pPr>
          </a:lstStyle>
          <a:p>
            <a:r>
              <a:rPr lang="en-US"/>
              <a:t>Click to edit Master title style</a:t>
            </a:r>
          </a:p>
        </p:txBody>
      </p:sp>
      <p:sp>
        <p:nvSpPr>
          <p:cNvPr id="25603"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5604" name="Rectangle 4"/>
          <p:cNvSpPr>
            <a:spLocks noGrp="1" noChangeArrowheads="1"/>
          </p:cNvSpPr>
          <p:nvPr>
            <p:ph type="dt" sz="quarter" idx="2"/>
          </p:nvPr>
        </p:nvSpPr>
        <p:spPr/>
        <p:txBody>
          <a:bodyPr/>
          <a:lstStyle>
            <a:lvl1pPr>
              <a:defRPr/>
            </a:lvl1pPr>
          </a:lstStyle>
          <a:p>
            <a:endParaRPr lang="en-US"/>
          </a:p>
        </p:txBody>
      </p:sp>
      <p:sp>
        <p:nvSpPr>
          <p:cNvPr id="25605" name="Rectangle 5"/>
          <p:cNvSpPr>
            <a:spLocks noGrp="1" noChangeArrowheads="1"/>
          </p:cNvSpPr>
          <p:nvPr>
            <p:ph type="ftr" sz="quarter" idx="3"/>
          </p:nvPr>
        </p:nvSpPr>
        <p:spPr/>
        <p:txBody>
          <a:bodyPr/>
          <a:lstStyle>
            <a:lvl1pPr>
              <a:defRPr/>
            </a:lvl1pPr>
          </a:lstStyle>
          <a:p>
            <a:endParaRPr lang="en-US"/>
          </a:p>
        </p:txBody>
      </p:sp>
      <p:sp>
        <p:nvSpPr>
          <p:cNvPr id="25606" name="Rectangle 6"/>
          <p:cNvSpPr>
            <a:spLocks noGrp="1" noChangeArrowheads="1"/>
          </p:cNvSpPr>
          <p:nvPr>
            <p:ph type="sldNum" sz="quarter" idx="4"/>
          </p:nvPr>
        </p:nvSpPr>
        <p:spPr/>
        <p:txBody>
          <a:bodyPr/>
          <a:lstStyle>
            <a:lvl1pPr>
              <a:defRPr/>
            </a:lvl1pPr>
          </a:lstStyle>
          <a:p>
            <a:fld id="{56F5F319-FEC0-43B6-AB95-C0562D60966F}" type="slidenum">
              <a:rPr lang="en-US"/>
              <a:pPr/>
              <a:t>‹#›</a:t>
            </a:fld>
            <a:endParaRPr lang="en-US"/>
          </a:p>
        </p:txBody>
      </p:sp>
    </p:spTree>
  </p:cSld>
  <p:clrMapOvr>
    <a:masterClrMapping/>
  </p:clrMapOvr>
  <p:transition spd="med">
    <p:wheel spokes="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E43850C-2555-4621-B06D-5AF6DF0AFEC8}" type="slidenum">
              <a:rPr lang="en-US"/>
              <a:pPr/>
              <a:t>‹#›</a:t>
            </a:fld>
            <a:endParaRPr lang="en-US"/>
          </a:p>
        </p:txBody>
      </p:sp>
    </p:spTree>
  </p:cSld>
  <p:clrMapOvr>
    <a:masterClrMapping/>
  </p:clrMapOvr>
  <p:transition spd="med">
    <p:wheel spokes="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00E4558-2977-42BA-9F60-0BF939A64FC8}" type="slidenum">
              <a:rPr lang="en-US"/>
              <a:pPr/>
              <a:t>‹#›</a:t>
            </a:fld>
            <a:endParaRPr lang="en-US"/>
          </a:p>
        </p:txBody>
      </p:sp>
    </p:spTree>
  </p:cSld>
  <p:clrMapOvr>
    <a:masterClrMapping/>
  </p:clrMapOvr>
  <p:transition spd="med">
    <p:wheel spokes="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985C0DE-9C75-4B39-B056-87D4801D8442}" type="slidenum">
              <a:rPr lang="en-US"/>
              <a:pPr/>
              <a:t>‹#›</a:t>
            </a:fld>
            <a:endParaRPr lang="en-US"/>
          </a:p>
        </p:txBody>
      </p:sp>
    </p:spTree>
  </p:cSld>
  <p:clrMapOvr>
    <a:masterClrMapping/>
  </p:clrMapOvr>
  <p:transition spd="med">
    <p:wheel spokes="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85E1A46-D58B-4077-8E71-49B02DCC945B}" type="slidenum">
              <a:rPr lang="en-US"/>
              <a:pPr/>
              <a:t>‹#›</a:t>
            </a:fld>
            <a:endParaRPr lang="en-US"/>
          </a:p>
        </p:txBody>
      </p:sp>
    </p:spTree>
  </p:cSld>
  <p:clrMapOvr>
    <a:masterClrMapping/>
  </p:clrMapOvr>
  <p:transition spd="med">
    <p:wheel spokes="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89B9A90-45CA-4B69-9B3E-9560F6993283}" type="slidenum">
              <a:rPr lang="en-US"/>
              <a:pPr/>
              <a:t>‹#›</a:t>
            </a:fld>
            <a:endParaRPr lang="en-US"/>
          </a:p>
        </p:txBody>
      </p:sp>
    </p:spTree>
  </p:cSld>
  <p:clrMapOvr>
    <a:masterClrMapping/>
  </p:clrMapOvr>
  <p:transition spd="med">
    <p:wheel spokes="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AA1ACB09-0CF2-4416-B793-9F728FEDE9CF}" type="slidenum">
              <a:rPr lang="en-US"/>
              <a:pPr/>
              <a:t>‹#›</a:t>
            </a:fld>
            <a:endParaRPr lang="en-US"/>
          </a:p>
        </p:txBody>
      </p:sp>
    </p:spTree>
  </p:cSld>
  <p:clrMapOvr>
    <a:masterClrMapping/>
  </p:clrMapOvr>
  <p:transition spd="med">
    <p:wheel spokes="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2B0189F-7929-4941-95BA-11354C15674A}" type="slidenum">
              <a:rPr lang="en-US"/>
              <a:pPr/>
              <a:t>‹#›</a:t>
            </a:fld>
            <a:endParaRPr lang="en-US"/>
          </a:p>
        </p:txBody>
      </p:sp>
    </p:spTree>
  </p:cSld>
  <p:clrMapOvr>
    <a:masterClrMapping/>
  </p:clrMapOvr>
  <p:transition spd="med">
    <p:wheel spokes="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B859C49-0F40-4EBA-A349-1A1E41CF4C30}" type="slidenum">
              <a:rPr lang="en-US"/>
              <a:pPr/>
              <a:t>‹#›</a:t>
            </a:fld>
            <a:endParaRPr lang="en-US"/>
          </a:p>
        </p:txBody>
      </p:sp>
    </p:spTree>
  </p:cSld>
  <p:clrMapOvr>
    <a:masterClrMapping/>
  </p:clrMapOvr>
  <p:transition spd="med">
    <p:wheel spokes="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F19A75E-1986-47B1-97B2-1FCA5B24B544}" type="slidenum">
              <a:rPr lang="en-US"/>
              <a:pPr/>
              <a:t>‹#›</a:t>
            </a:fld>
            <a:endParaRPr lang="en-US"/>
          </a:p>
        </p:txBody>
      </p:sp>
    </p:spTree>
  </p:cSld>
  <p:clrMapOvr>
    <a:masterClrMapping/>
  </p:clrMapOvr>
  <p:transition spd="med">
    <p:wheel spokes="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F2BAEE3-EEC6-4AC3-AAF8-23908A3D590A}" type="slidenum">
              <a:rPr lang="en-US"/>
              <a:pPr/>
              <a:t>‹#›</a:t>
            </a:fld>
            <a:endParaRPr lang="en-US"/>
          </a:p>
        </p:txBody>
      </p:sp>
    </p:spTree>
  </p:cSld>
  <p:clrMapOvr>
    <a:masterClrMapping/>
  </p:clrMapOvr>
  <p:transition spd="med">
    <p:wheel spokes="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4579"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58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defRPr>
            </a:lvl1pPr>
          </a:lstStyle>
          <a:p>
            <a:endParaRPr lang="en-US"/>
          </a:p>
        </p:txBody>
      </p:sp>
      <p:sp>
        <p:nvSpPr>
          <p:cNvPr id="2458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endParaRPr lang="en-US"/>
          </a:p>
        </p:txBody>
      </p:sp>
      <p:sp>
        <p:nvSpPr>
          <p:cNvPr id="2458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defRPr>
            </a:lvl1pPr>
          </a:lstStyle>
          <a:p>
            <a:fld id="{FE4B85F2-34DE-4802-8807-FFE4582FE9D1}"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spd="med">
    <p:wheel spokes="1"/>
  </p:transition>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fontAlgn="base">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457200" y="1676400"/>
            <a:ext cx="8229600" cy="1828800"/>
          </a:xfrm>
        </p:spPr>
        <p:txBody>
          <a:bodyPr/>
          <a:lstStyle/>
          <a:p>
            <a:r>
              <a:rPr lang="en-US" sz="5400" dirty="0" smtClean="0">
                <a:latin typeface="Aharoni" pitchFamily="2" charset="-79"/>
                <a:cs typeface="Aharoni" pitchFamily="2" charset="-79"/>
              </a:rPr>
              <a:t>Why Do Some Young People </a:t>
            </a:r>
            <a:r>
              <a:rPr lang="en-US" sz="5400" dirty="0" smtClean="0">
                <a:solidFill>
                  <a:srgbClr val="FFC000"/>
                </a:solidFill>
                <a:latin typeface="Aharoni" pitchFamily="2" charset="-79"/>
                <a:cs typeface="Aharoni" pitchFamily="2" charset="-79"/>
              </a:rPr>
              <a:t>Leave</a:t>
            </a:r>
            <a:r>
              <a:rPr lang="en-US" sz="5400" dirty="0" smtClean="0">
                <a:latin typeface="Aharoni" pitchFamily="2" charset="-79"/>
                <a:cs typeface="Aharoni" pitchFamily="2" charset="-79"/>
              </a:rPr>
              <a:t> The Lord?</a:t>
            </a:r>
            <a:endParaRPr lang="en-US" sz="5400" dirty="0">
              <a:latin typeface="Aharoni" pitchFamily="2" charset="-79"/>
              <a:cs typeface="Aharoni" pitchFamily="2" charset="-79"/>
            </a:endParaRPr>
          </a:p>
        </p:txBody>
      </p:sp>
      <p:sp>
        <p:nvSpPr>
          <p:cNvPr id="3" name="Subtitle 2"/>
          <p:cNvSpPr>
            <a:spLocks noGrp="1"/>
          </p:cNvSpPr>
          <p:nvPr>
            <p:ph type="subTitle" sz="quarter" idx="1"/>
          </p:nvPr>
        </p:nvSpPr>
        <p:spPr/>
        <p:txBody>
          <a:bodyPr/>
          <a:lstStyle/>
          <a:p>
            <a:r>
              <a:rPr lang="en-US" dirty="0" smtClean="0"/>
              <a:t>Some Stay; Some Stray</a:t>
            </a:r>
            <a:endParaRPr lang="en-US" dirty="0"/>
          </a:p>
        </p:txBody>
      </p:sp>
      <p:sp>
        <p:nvSpPr>
          <p:cNvPr id="4" name="TextBox 3"/>
          <p:cNvSpPr txBox="1"/>
          <p:nvPr/>
        </p:nvSpPr>
        <p:spPr>
          <a:xfrm>
            <a:off x="1290330" y="6400800"/>
            <a:ext cx="6558270" cy="369332"/>
          </a:xfrm>
          <a:prstGeom prst="rect">
            <a:avLst/>
          </a:prstGeom>
          <a:noFill/>
        </p:spPr>
        <p:txBody>
          <a:bodyPr wrap="none" rtlCol="0">
            <a:spAutoFit/>
          </a:bodyPr>
          <a:lstStyle/>
          <a:p>
            <a:r>
              <a:rPr lang="en-US" i="1" dirty="0" smtClean="0"/>
              <a:t>All verses are from the New King James Version unless noted.</a:t>
            </a:r>
            <a:endParaRPr lang="en-US" i="1" dirty="0"/>
          </a:p>
        </p:txBody>
      </p:sp>
      <p:sp>
        <p:nvSpPr>
          <p:cNvPr id="5" name="TextBox 4"/>
          <p:cNvSpPr txBox="1"/>
          <p:nvPr/>
        </p:nvSpPr>
        <p:spPr>
          <a:xfrm>
            <a:off x="457200" y="381000"/>
            <a:ext cx="800219" cy="369332"/>
          </a:xfrm>
          <a:prstGeom prst="rect">
            <a:avLst/>
          </a:prstGeom>
          <a:noFill/>
        </p:spPr>
        <p:txBody>
          <a:bodyPr wrap="none" rtlCol="0">
            <a:spAutoFit/>
          </a:bodyPr>
          <a:lstStyle/>
          <a:p>
            <a:r>
              <a:rPr lang="en-US" dirty="0" smtClean="0"/>
              <a:t>Part 1</a:t>
            </a:r>
            <a:endParaRPr lang="en-US" dirty="0"/>
          </a:p>
        </p:txBody>
      </p:sp>
    </p:spTree>
    <p:extLst>
      <p:ext uri="{BB962C8B-B14F-4D97-AF65-F5344CB8AC3E}">
        <p14:creationId xmlns:p14="http://schemas.microsoft.com/office/powerpoint/2010/main" val="757883992"/>
      </p:ext>
    </p:extLst>
  </p:cSld>
  <p:clrMapOvr>
    <a:masterClrMapping/>
  </p:clrMapOvr>
  <p:transition spd="med">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AutoShape 2"/>
          <p:cNvSpPr>
            <a:spLocks noChangeArrowheads="1"/>
          </p:cNvSpPr>
          <p:nvPr/>
        </p:nvSpPr>
        <p:spPr bwMode="auto">
          <a:xfrm>
            <a:off x="609600" y="304800"/>
            <a:ext cx="7924800" cy="533400"/>
          </a:xfrm>
          <a:prstGeom prst="roundRect">
            <a:avLst>
              <a:gd name="adj" fmla="val 50000"/>
            </a:avLst>
          </a:prstGeom>
          <a:solidFill>
            <a:schemeClr val="accent1"/>
          </a:solidFill>
          <a:ln w="9525">
            <a:solidFill>
              <a:schemeClr val="tx1"/>
            </a:solidFill>
            <a:round/>
            <a:headEnd/>
            <a:tailEnd/>
          </a:ln>
          <a:effectLst/>
        </p:spPr>
        <p:txBody>
          <a:bodyPr wrap="none" anchor="ctr"/>
          <a:lstStyle/>
          <a:p>
            <a:pPr algn="ctr"/>
            <a:r>
              <a:rPr lang="en-US" sz="3200" b="1">
                <a:solidFill>
                  <a:srgbClr val="FFFFFF"/>
                </a:solidFill>
                <a:effectLst>
                  <a:outerShdw blurRad="38100" dist="38100" dir="2700000" algn="tl">
                    <a:srgbClr val="000000"/>
                  </a:outerShdw>
                </a:effectLst>
                <a:latin typeface="Times New Roman" pitchFamily="18" charset="0"/>
              </a:rPr>
              <a:t>I. Bad Influence – of their Friends</a:t>
            </a:r>
          </a:p>
        </p:txBody>
      </p:sp>
      <p:sp>
        <p:nvSpPr>
          <p:cNvPr id="45059" name="Text Box 3"/>
          <p:cNvSpPr txBox="1">
            <a:spLocks noChangeArrowheads="1"/>
          </p:cNvSpPr>
          <p:nvPr/>
        </p:nvSpPr>
        <p:spPr bwMode="auto">
          <a:xfrm>
            <a:off x="762000" y="1379538"/>
            <a:ext cx="8077200" cy="5262979"/>
          </a:xfrm>
          <a:prstGeom prst="rect">
            <a:avLst/>
          </a:prstGeom>
          <a:noFill/>
          <a:ln w="9525">
            <a:noFill/>
            <a:miter lim="800000"/>
            <a:headEnd/>
            <a:tailEnd/>
          </a:ln>
          <a:effectLst/>
        </p:spPr>
        <p:txBody>
          <a:bodyPr wrap="square">
            <a:spAutoFit/>
          </a:bodyPr>
          <a:lstStyle/>
          <a:p>
            <a:pPr defTabSz="396875">
              <a:lnSpc>
                <a:spcPct val="120000"/>
              </a:lnSpc>
            </a:pPr>
            <a:r>
              <a:rPr lang="en-US" sz="2800" b="1" dirty="0">
                <a:solidFill>
                  <a:srgbClr val="FFFFFF"/>
                </a:solidFill>
                <a:effectLst>
                  <a:outerShdw blurRad="38100" dist="38100" dir="2700000" algn="tl">
                    <a:srgbClr val="000000"/>
                  </a:outerShdw>
                </a:effectLst>
              </a:rPr>
              <a:t>A. </a:t>
            </a:r>
            <a:r>
              <a:rPr lang="en-US" sz="2800" b="1" u="sng" dirty="0">
                <a:solidFill>
                  <a:srgbClr val="FFC000"/>
                </a:solidFill>
                <a:effectLst>
                  <a:outerShdw blurRad="38100" dist="38100" dir="2700000" algn="tl">
                    <a:srgbClr val="000000"/>
                  </a:outerShdw>
                </a:effectLst>
              </a:rPr>
              <a:t>Warnings</a:t>
            </a:r>
          </a:p>
          <a:p>
            <a:pPr defTabSz="396875">
              <a:lnSpc>
                <a:spcPct val="120000"/>
              </a:lnSpc>
            </a:pPr>
            <a:r>
              <a:rPr lang="en-US" sz="2800" b="1" dirty="0">
                <a:solidFill>
                  <a:srgbClr val="FFFFFF"/>
                </a:solidFill>
                <a:effectLst>
                  <a:outerShdw blurRad="38100" dist="38100" dir="2700000" algn="tl">
                    <a:srgbClr val="000000"/>
                  </a:outerShdw>
                </a:effectLst>
              </a:rPr>
              <a:t>B.</a:t>
            </a:r>
            <a:r>
              <a:rPr lang="en-US" sz="2800" b="1" dirty="0">
                <a:solidFill>
                  <a:srgbClr val="FFFF66"/>
                </a:solidFill>
                <a:effectLst>
                  <a:outerShdw blurRad="38100" dist="38100" dir="2700000" algn="tl">
                    <a:srgbClr val="000000"/>
                  </a:outerShdw>
                </a:effectLst>
              </a:rPr>
              <a:t> </a:t>
            </a:r>
            <a:r>
              <a:rPr lang="en-US" sz="2800" b="1" u="sng" dirty="0">
                <a:solidFill>
                  <a:srgbClr val="FFC000"/>
                </a:solidFill>
                <a:effectLst>
                  <a:outerShdw blurRad="38100" dist="38100" dir="2700000" algn="tl">
                    <a:srgbClr val="000000"/>
                  </a:outerShdw>
                </a:effectLst>
              </a:rPr>
              <a:t>How It </a:t>
            </a:r>
            <a:r>
              <a:rPr lang="en-US" sz="2800" b="1" u="sng" dirty="0" smtClean="0">
                <a:solidFill>
                  <a:srgbClr val="FFC000"/>
                </a:solidFill>
                <a:effectLst>
                  <a:outerShdw blurRad="38100" dist="38100" dir="2700000" algn="tl">
                    <a:srgbClr val="000000"/>
                  </a:outerShdw>
                </a:effectLst>
              </a:rPr>
              <a:t>Happens</a:t>
            </a:r>
          </a:p>
          <a:p>
            <a:pPr defTabSz="396875">
              <a:lnSpc>
                <a:spcPct val="120000"/>
              </a:lnSpc>
            </a:pPr>
            <a:r>
              <a:rPr lang="en-US" sz="2800" b="1" dirty="0" smtClean="0">
                <a:solidFill>
                  <a:srgbClr val="FFFFFF"/>
                </a:solidFill>
                <a:effectLst>
                  <a:outerShdw blurRad="38100" dist="38100" dir="2700000" algn="tl">
                    <a:srgbClr val="000000"/>
                  </a:outerShdw>
                </a:effectLst>
              </a:rPr>
              <a:t>C. </a:t>
            </a:r>
            <a:r>
              <a:rPr lang="en-US" sz="2800" b="1" u="sng" dirty="0" smtClean="0">
                <a:solidFill>
                  <a:srgbClr val="FFC000"/>
                </a:solidFill>
                <a:effectLst>
                  <a:outerShdw blurRad="38100" dist="38100" dir="2700000" algn="tl">
                    <a:srgbClr val="000000"/>
                  </a:outerShdw>
                </a:effectLst>
              </a:rPr>
              <a:t>A Simple Solution</a:t>
            </a:r>
            <a:endParaRPr lang="en-US" sz="2800" b="1" u="sng" dirty="0">
              <a:solidFill>
                <a:srgbClr val="FFC000"/>
              </a:solidFill>
              <a:effectLst>
                <a:outerShdw blurRad="38100" dist="38100" dir="2700000" algn="tl">
                  <a:srgbClr val="000000"/>
                </a:outerShdw>
              </a:effectLst>
            </a:endParaRPr>
          </a:p>
          <a:p>
            <a:pPr defTabSz="396875">
              <a:lnSpc>
                <a:spcPct val="120000"/>
              </a:lnSpc>
            </a:pPr>
            <a:endParaRPr lang="en-US" sz="2800" b="1" u="sng" dirty="0">
              <a:solidFill>
                <a:srgbClr val="FFC000"/>
              </a:solidFill>
              <a:effectLst>
                <a:outerShdw blurRad="38100" dist="38100" dir="2700000" algn="tl">
                  <a:srgbClr val="000000"/>
                </a:outerShdw>
              </a:effectLst>
            </a:endParaRPr>
          </a:p>
          <a:p>
            <a:pPr marL="971550" lvl="1" indent="-514350" defTabSz="396875">
              <a:lnSpc>
                <a:spcPct val="120000"/>
              </a:lnSpc>
              <a:buFont typeface="+mj-lt"/>
              <a:buAutoNum type="arabicPeriod"/>
            </a:pPr>
            <a:r>
              <a:rPr lang="en-US" sz="2800" b="1" dirty="0" smtClean="0">
                <a:solidFill>
                  <a:srgbClr val="FFFFFF"/>
                </a:solidFill>
                <a:effectLst>
                  <a:outerShdw blurRad="38100" dist="38100" dir="2700000" algn="tl">
                    <a:srgbClr val="000000"/>
                  </a:outerShdw>
                </a:effectLst>
              </a:rPr>
              <a:t>Recognize incompatibility exists </a:t>
            </a:r>
            <a:br>
              <a:rPr lang="en-US" sz="2800" b="1" dirty="0" smtClean="0">
                <a:solidFill>
                  <a:srgbClr val="FFFFFF"/>
                </a:solidFill>
                <a:effectLst>
                  <a:outerShdw blurRad="38100" dist="38100" dir="2700000" algn="tl">
                    <a:srgbClr val="000000"/>
                  </a:outerShdw>
                </a:effectLst>
              </a:rPr>
            </a:br>
            <a:r>
              <a:rPr lang="en-US" sz="2800" b="1" dirty="0" smtClean="0">
                <a:solidFill>
                  <a:srgbClr val="FFFFFF"/>
                </a:solidFill>
                <a:effectLst>
                  <a:outerShdw blurRad="38100" dist="38100" dir="2700000" algn="tl">
                    <a:srgbClr val="000000"/>
                  </a:outerShdw>
                </a:effectLst>
              </a:rPr>
              <a:t>(Deut. 22:9-11; Prov. 29:27; Jn. 15:19)</a:t>
            </a:r>
          </a:p>
          <a:p>
            <a:pPr marL="971550" lvl="1" indent="-514350" defTabSz="396875">
              <a:lnSpc>
                <a:spcPct val="120000"/>
              </a:lnSpc>
              <a:buFont typeface="+mj-lt"/>
              <a:buAutoNum type="arabicPeriod"/>
            </a:pPr>
            <a:r>
              <a:rPr lang="en-US" sz="2800" b="1" dirty="0" smtClean="0">
                <a:solidFill>
                  <a:srgbClr val="FFFFFF"/>
                </a:solidFill>
                <a:effectLst>
                  <a:outerShdw blurRad="38100" dist="38100" dir="2700000" algn="tl">
                    <a:srgbClr val="000000"/>
                  </a:outerShdw>
                </a:effectLst>
              </a:rPr>
              <a:t>Do not become unequally yoked with unbelievers (2 Cor. 6:14-17)</a:t>
            </a:r>
          </a:p>
          <a:p>
            <a:pPr marL="971550" lvl="1" indent="-514350" defTabSz="396875">
              <a:lnSpc>
                <a:spcPct val="120000"/>
              </a:lnSpc>
              <a:buFont typeface="+mj-lt"/>
              <a:buAutoNum type="arabicPeriod"/>
            </a:pPr>
            <a:r>
              <a:rPr lang="en-US" sz="2800" b="1" dirty="0" smtClean="0">
                <a:solidFill>
                  <a:srgbClr val="FFFFFF"/>
                </a:solidFill>
                <a:effectLst>
                  <a:outerShdw blurRad="38100" dist="38100" dir="2700000" algn="tl">
                    <a:srgbClr val="000000"/>
                  </a:outerShdw>
                </a:effectLst>
              </a:rPr>
              <a:t>Look at the end of a thing before you begin (Neh. 13:23-26; Eccl. 7:8)</a:t>
            </a:r>
            <a:endParaRPr lang="en-US" sz="2800" b="1" dirty="0">
              <a:solidFill>
                <a:srgbClr val="CCCCFF"/>
              </a:solidFill>
              <a:effectLst>
                <a:outerShdw blurRad="38100" dist="38100" dir="2700000" algn="tl">
                  <a:srgbClr val="000000"/>
                </a:outerShdw>
              </a:effectLst>
            </a:endParaRPr>
          </a:p>
        </p:txBody>
      </p:sp>
    </p:spTree>
    <p:extLst>
      <p:ext uri="{BB962C8B-B14F-4D97-AF65-F5344CB8AC3E}">
        <p14:creationId xmlns:p14="http://schemas.microsoft.com/office/powerpoint/2010/main" val="2053043319"/>
      </p:ext>
    </p:extLst>
  </p:cSld>
  <p:clrMapOvr>
    <a:masterClrMapping/>
  </p:clrMapOvr>
  <p:transition spd="med">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059">
                                            <p:txEl>
                                              <p:pRg st="4" end="4"/>
                                            </p:txEl>
                                          </p:spTgt>
                                        </p:tgtEl>
                                        <p:attrNameLst>
                                          <p:attrName>style.visibility</p:attrName>
                                        </p:attrNameLst>
                                      </p:cBhvr>
                                      <p:to>
                                        <p:strVal val="visible"/>
                                      </p:to>
                                    </p:set>
                                    <p:animEffect transition="in" filter="fade">
                                      <p:cBhvr>
                                        <p:cTn id="7" dur="500"/>
                                        <p:tgtEl>
                                          <p:spTgt spid="45059">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5059">
                                            <p:txEl>
                                              <p:pRg st="5" end="5"/>
                                            </p:txEl>
                                          </p:spTgt>
                                        </p:tgtEl>
                                        <p:attrNameLst>
                                          <p:attrName>style.visibility</p:attrName>
                                        </p:attrNameLst>
                                      </p:cBhvr>
                                      <p:to>
                                        <p:strVal val="visible"/>
                                      </p:to>
                                    </p:set>
                                    <p:animEffect transition="in" filter="fade">
                                      <p:cBhvr>
                                        <p:cTn id="12" dur="500"/>
                                        <p:tgtEl>
                                          <p:spTgt spid="45059">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5059">
                                            <p:txEl>
                                              <p:pRg st="6" end="6"/>
                                            </p:txEl>
                                          </p:spTgt>
                                        </p:tgtEl>
                                        <p:attrNameLst>
                                          <p:attrName>style.visibility</p:attrName>
                                        </p:attrNameLst>
                                      </p:cBhvr>
                                      <p:to>
                                        <p:strVal val="visible"/>
                                      </p:to>
                                    </p:set>
                                    <p:animEffect transition="in" filter="fade">
                                      <p:cBhvr>
                                        <p:cTn id="17" dur="500"/>
                                        <p:tgtEl>
                                          <p:spTgt spid="4505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WordArt 2"/>
          <p:cNvSpPr>
            <a:spLocks noChangeArrowheads="1" noChangeShapeType="1" noTextEdit="1"/>
          </p:cNvSpPr>
          <p:nvPr/>
        </p:nvSpPr>
        <p:spPr bwMode="auto">
          <a:xfrm>
            <a:off x="609600" y="533400"/>
            <a:ext cx="8153400" cy="1176338"/>
          </a:xfrm>
          <a:prstGeom prst="rect">
            <a:avLst/>
          </a:prstGeom>
        </p:spPr>
        <p:txBody>
          <a:bodyPr wrap="none" fromWordArt="1">
            <a:prstTxWarp prst="textPlain">
              <a:avLst>
                <a:gd name="adj" fmla="val 50000"/>
              </a:avLst>
            </a:prstTxWarp>
          </a:bodyPr>
          <a:lstStyle/>
          <a:p>
            <a:pPr algn="ctr"/>
            <a:r>
              <a:rPr lang="en-US" sz="3600" kern="10">
                <a:ln w="9525">
                  <a:noFill/>
                  <a:round/>
                  <a:headEnd/>
                  <a:tailEnd/>
                </a:ln>
                <a:solidFill>
                  <a:schemeClr val="bg2"/>
                </a:solidFill>
                <a:effectLst>
                  <a:outerShdw dist="45791" dir="2021404" algn="ctr" rotWithShape="0">
                    <a:srgbClr val="B2B2B2">
                      <a:alpha val="80000"/>
                    </a:srgbClr>
                  </a:outerShdw>
                </a:effectLst>
                <a:latin typeface="Times New Roman"/>
                <a:cs typeface="Times New Roman"/>
              </a:rPr>
              <a:t>Why Are We Losing Our Young People</a:t>
            </a:r>
          </a:p>
        </p:txBody>
      </p:sp>
      <p:sp>
        <p:nvSpPr>
          <p:cNvPr id="32771" name="AutoShape 3"/>
          <p:cNvSpPr>
            <a:spLocks noChangeArrowheads="1"/>
          </p:cNvSpPr>
          <p:nvPr/>
        </p:nvSpPr>
        <p:spPr bwMode="auto">
          <a:xfrm>
            <a:off x="609600" y="2209800"/>
            <a:ext cx="7924800" cy="533400"/>
          </a:xfrm>
          <a:prstGeom prst="roundRect">
            <a:avLst>
              <a:gd name="adj" fmla="val 50000"/>
            </a:avLst>
          </a:prstGeom>
          <a:solidFill>
            <a:schemeClr val="accent1"/>
          </a:solidFill>
          <a:ln w="9525">
            <a:solidFill>
              <a:schemeClr val="tx1"/>
            </a:solidFill>
            <a:round/>
            <a:headEnd/>
            <a:tailEnd/>
          </a:ln>
          <a:effectLst/>
        </p:spPr>
        <p:txBody>
          <a:bodyPr wrap="none" anchor="ctr"/>
          <a:lstStyle/>
          <a:p>
            <a:pPr algn="ctr"/>
            <a:r>
              <a:rPr lang="en-US" sz="3200" b="1">
                <a:effectLst>
                  <a:outerShdw blurRad="38100" dist="38100" dir="2700000" algn="tl">
                    <a:srgbClr val="000000"/>
                  </a:outerShdw>
                </a:effectLst>
                <a:latin typeface="Times New Roman" pitchFamily="18" charset="0"/>
              </a:rPr>
              <a:t>I. Bad Influence – of their Friends</a:t>
            </a:r>
          </a:p>
        </p:txBody>
      </p:sp>
      <p:grpSp>
        <p:nvGrpSpPr>
          <p:cNvPr id="3" name="Group 2"/>
          <p:cNvGrpSpPr/>
          <p:nvPr/>
        </p:nvGrpSpPr>
        <p:grpSpPr>
          <a:xfrm>
            <a:off x="609600" y="3048000"/>
            <a:ext cx="7924800" cy="1295400"/>
            <a:chOff x="609600" y="3048000"/>
            <a:chExt cx="7924800" cy="1295400"/>
          </a:xfrm>
        </p:grpSpPr>
        <p:sp>
          <p:nvSpPr>
            <p:cNvPr id="32772" name="AutoShape 4"/>
            <p:cNvSpPr>
              <a:spLocks noChangeArrowheads="1"/>
            </p:cNvSpPr>
            <p:nvPr/>
          </p:nvSpPr>
          <p:spPr bwMode="auto">
            <a:xfrm>
              <a:off x="609600" y="3810000"/>
              <a:ext cx="7924800" cy="533400"/>
            </a:xfrm>
            <a:prstGeom prst="roundRect">
              <a:avLst>
                <a:gd name="adj" fmla="val 50000"/>
              </a:avLst>
            </a:prstGeom>
            <a:solidFill>
              <a:schemeClr val="accent1"/>
            </a:solidFill>
            <a:ln w="9525">
              <a:solidFill>
                <a:schemeClr val="tx1"/>
              </a:solidFill>
              <a:round/>
              <a:headEnd/>
              <a:tailEnd/>
            </a:ln>
            <a:effectLst/>
          </p:spPr>
          <p:txBody>
            <a:bodyPr wrap="none" anchor="ctr"/>
            <a:lstStyle/>
            <a:p>
              <a:pPr algn="ctr"/>
              <a:r>
                <a:rPr lang="en-US" sz="3200" b="1" dirty="0">
                  <a:effectLst>
                    <a:outerShdw blurRad="38100" dist="38100" dir="2700000" algn="tl">
                      <a:srgbClr val="000000"/>
                    </a:outerShdw>
                  </a:effectLst>
                  <a:latin typeface="Times New Roman" pitchFamily="18" charset="0"/>
                </a:rPr>
                <a:t>II. Poor Example – of their Parents</a:t>
              </a:r>
            </a:p>
          </p:txBody>
        </p:sp>
        <p:sp>
          <p:nvSpPr>
            <p:cNvPr id="2" name="TextBox 1"/>
            <p:cNvSpPr txBox="1"/>
            <p:nvPr/>
          </p:nvSpPr>
          <p:spPr>
            <a:xfrm>
              <a:off x="838200" y="3048000"/>
              <a:ext cx="2060179" cy="707886"/>
            </a:xfrm>
            <a:prstGeom prst="rect">
              <a:avLst/>
            </a:prstGeom>
            <a:noFill/>
          </p:spPr>
          <p:txBody>
            <a:bodyPr wrap="none" rtlCol="0">
              <a:spAutoFit/>
            </a:bodyPr>
            <a:lstStyle/>
            <a:p>
              <a:r>
                <a:rPr lang="en-US" sz="4000" b="1" dirty="0" smtClean="0">
                  <a:solidFill>
                    <a:srgbClr val="FFC000"/>
                  </a:solidFill>
                  <a:latin typeface="Arabic Typesetting" pitchFamily="66" charset="-78"/>
                  <a:cs typeface="Arabic Typesetting" pitchFamily="66" charset="-78"/>
                </a:rPr>
                <a:t>Next Lesson:</a:t>
              </a:r>
              <a:endParaRPr lang="en-US" sz="4000" b="1" dirty="0">
                <a:solidFill>
                  <a:srgbClr val="FFC000"/>
                </a:solidFill>
                <a:latin typeface="Arabic Typesetting" pitchFamily="66" charset="-78"/>
                <a:cs typeface="Arabic Typesetting" pitchFamily="66" charset="-78"/>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8" name="Picture 4" descr="j0284941"/>
          <p:cNvPicPr>
            <a:picLocks noChangeAspect="1" noChangeArrowheads="1"/>
          </p:cNvPicPr>
          <p:nvPr/>
        </p:nvPicPr>
        <p:blipFill>
          <a:blip r:embed="rId3" cstate="print">
            <a:lum bright="70000" contrast="-70000"/>
          </a:blip>
          <a:srcRect/>
          <a:stretch>
            <a:fillRect/>
          </a:stretch>
        </p:blipFill>
        <p:spPr bwMode="auto">
          <a:xfrm>
            <a:off x="2971800" y="1277938"/>
            <a:ext cx="3352800" cy="2217737"/>
          </a:xfrm>
          <a:prstGeom prst="rect">
            <a:avLst/>
          </a:prstGeom>
          <a:noFill/>
        </p:spPr>
      </p:pic>
      <p:pic>
        <p:nvPicPr>
          <p:cNvPr id="41989" name="Picture 5" descr="uwdd1pbp[1]"/>
          <p:cNvPicPr>
            <a:picLocks noChangeAspect="1" noChangeArrowheads="1"/>
          </p:cNvPicPr>
          <p:nvPr/>
        </p:nvPicPr>
        <p:blipFill>
          <a:blip r:embed="rId4" cstate="print">
            <a:lum bright="70000" contrast="-70000"/>
          </a:blip>
          <a:srcRect/>
          <a:stretch>
            <a:fillRect/>
          </a:stretch>
        </p:blipFill>
        <p:spPr bwMode="auto">
          <a:xfrm>
            <a:off x="6324600" y="1295400"/>
            <a:ext cx="2938463" cy="4419600"/>
          </a:xfrm>
          <a:prstGeom prst="rect">
            <a:avLst/>
          </a:prstGeom>
          <a:noFill/>
        </p:spPr>
      </p:pic>
      <p:pic>
        <p:nvPicPr>
          <p:cNvPr id="41990" name="Picture 6" descr="3avgagud[1]"/>
          <p:cNvPicPr>
            <a:picLocks noChangeAspect="1" noChangeArrowheads="1"/>
          </p:cNvPicPr>
          <p:nvPr/>
        </p:nvPicPr>
        <p:blipFill>
          <a:blip r:embed="rId5" cstate="print">
            <a:lum bright="70000" contrast="-70000"/>
          </a:blip>
          <a:srcRect/>
          <a:stretch>
            <a:fillRect/>
          </a:stretch>
        </p:blipFill>
        <p:spPr bwMode="auto">
          <a:xfrm>
            <a:off x="-76200" y="1295400"/>
            <a:ext cx="3048000" cy="4419600"/>
          </a:xfrm>
          <a:prstGeom prst="rect">
            <a:avLst/>
          </a:prstGeom>
          <a:noFill/>
        </p:spPr>
      </p:pic>
      <p:pic>
        <p:nvPicPr>
          <p:cNvPr id="41991" name="Picture 7" descr="tcv2avr_[1]"/>
          <p:cNvPicPr>
            <a:picLocks noChangeAspect="1" noChangeArrowheads="1"/>
          </p:cNvPicPr>
          <p:nvPr/>
        </p:nvPicPr>
        <p:blipFill>
          <a:blip r:embed="rId6" cstate="print">
            <a:lum bright="70000" contrast="-70000"/>
          </a:blip>
          <a:srcRect/>
          <a:stretch>
            <a:fillRect/>
          </a:stretch>
        </p:blipFill>
        <p:spPr bwMode="auto">
          <a:xfrm>
            <a:off x="2971800" y="3505200"/>
            <a:ext cx="3352800" cy="2170113"/>
          </a:xfrm>
          <a:prstGeom prst="rect">
            <a:avLst/>
          </a:prstGeom>
          <a:noFill/>
        </p:spPr>
      </p:pic>
      <p:sp>
        <p:nvSpPr>
          <p:cNvPr id="41992" name="Rectangle 8"/>
          <p:cNvSpPr>
            <a:spLocks noChangeArrowheads="1"/>
          </p:cNvSpPr>
          <p:nvPr/>
        </p:nvSpPr>
        <p:spPr bwMode="auto">
          <a:xfrm>
            <a:off x="-76200" y="1219200"/>
            <a:ext cx="9144000" cy="76200"/>
          </a:xfrm>
          <a:prstGeom prst="rect">
            <a:avLst/>
          </a:prstGeom>
          <a:solidFill>
            <a:schemeClr val="bg2"/>
          </a:solidFill>
          <a:ln w="9525">
            <a:solidFill>
              <a:schemeClr val="bg2"/>
            </a:solidFill>
            <a:miter lim="800000"/>
            <a:headEnd/>
            <a:tailEnd/>
          </a:ln>
          <a:effectLst/>
        </p:spPr>
        <p:txBody>
          <a:bodyPr wrap="none" anchor="ctr"/>
          <a:lstStyle/>
          <a:p>
            <a:endParaRPr lang="en-US"/>
          </a:p>
        </p:txBody>
      </p:sp>
      <p:sp>
        <p:nvSpPr>
          <p:cNvPr id="41993" name="Rectangle 9"/>
          <p:cNvSpPr>
            <a:spLocks noChangeArrowheads="1"/>
          </p:cNvSpPr>
          <p:nvPr/>
        </p:nvSpPr>
        <p:spPr bwMode="auto">
          <a:xfrm>
            <a:off x="0" y="5638800"/>
            <a:ext cx="9144000" cy="76200"/>
          </a:xfrm>
          <a:prstGeom prst="rect">
            <a:avLst/>
          </a:prstGeom>
          <a:solidFill>
            <a:schemeClr val="bg2"/>
          </a:solidFill>
          <a:ln w="9525">
            <a:solidFill>
              <a:schemeClr val="bg2"/>
            </a:solidFill>
            <a:miter lim="800000"/>
            <a:headEnd/>
            <a:tailEnd/>
          </a:ln>
          <a:effectLst/>
        </p:spPr>
        <p:txBody>
          <a:bodyPr wrap="none" anchor="ctr"/>
          <a:lstStyle/>
          <a:p>
            <a:endParaRPr lang="en-US"/>
          </a:p>
        </p:txBody>
      </p:sp>
      <p:sp>
        <p:nvSpPr>
          <p:cNvPr id="41994" name="Text Box 10"/>
          <p:cNvSpPr txBox="1">
            <a:spLocks noChangeArrowheads="1"/>
          </p:cNvSpPr>
          <p:nvPr/>
        </p:nvSpPr>
        <p:spPr bwMode="auto">
          <a:xfrm>
            <a:off x="76200" y="228600"/>
            <a:ext cx="9002713" cy="762000"/>
          </a:xfrm>
          <a:prstGeom prst="rect">
            <a:avLst/>
          </a:prstGeom>
          <a:noFill/>
          <a:ln w="9525">
            <a:noFill/>
            <a:miter lim="800000"/>
            <a:headEnd/>
            <a:tailEnd/>
          </a:ln>
          <a:effectLst/>
        </p:spPr>
        <p:txBody>
          <a:bodyPr wrap="none">
            <a:spAutoFit/>
          </a:bodyPr>
          <a:lstStyle/>
          <a:p>
            <a:r>
              <a:rPr lang="en-US" sz="4400" b="1" dirty="0">
                <a:solidFill>
                  <a:srgbClr val="FFC000"/>
                </a:solidFill>
                <a:effectLst>
                  <a:outerShdw blurRad="38100" dist="38100" dir="2700000" algn="tl">
                    <a:srgbClr val="000000"/>
                  </a:outerShdw>
                </a:effectLst>
                <a:latin typeface="Comic Sans MS" pitchFamily="66" charset="0"/>
              </a:rPr>
              <a:t>Not Uncommon For Young People</a:t>
            </a:r>
          </a:p>
        </p:txBody>
      </p:sp>
      <p:sp>
        <p:nvSpPr>
          <p:cNvPr id="41995" name="Text Box 11"/>
          <p:cNvSpPr txBox="1">
            <a:spLocks noChangeArrowheads="1"/>
          </p:cNvSpPr>
          <p:nvPr/>
        </p:nvSpPr>
        <p:spPr bwMode="auto">
          <a:xfrm>
            <a:off x="381000" y="1770063"/>
            <a:ext cx="8363187" cy="3293209"/>
          </a:xfrm>
          <a:prstGeom prst="rect">
            <a:avLst/>
          </a:prstGeom>
          <a:noFill/>
          <a:ln w="9525">
            <a:noFill/>
            <a:miter lim="800000"/>
            <a:headEnd/>
            <a:tailEnd/>
          </a:ln>
          <a:effectLst/>
        </p:spPr>
        <p:txBody>
          <a:bodyPr wrap="none">
            <a:spAutoFit/>
          </a:bodyPr>
          <a:lstStyle/>
          <a:p>
            <a:pPr>
              <a:lnSpc>
                <a:spcPct val="130000"/>
              </a:lnSpc>
              <a:buFontTx/>
              <a:buChar char="•"/>
            </a:pPr>
            <a:r>
              <a:rPr lang="en-US" sz="3200" b="1" dirty="0">
                <a:solidFill>
                  <a:srgbClr val="3333CC"/>
                </a:solidFill>
              </a:rPr>
              <a:t> Lose interest in spiritual matters</a:t>
            </a:r>
          </a:p>
          <a:p>
            <a:pPr>
              <a:lnSpc>
                <a:spcPct val="130000"/>
              </a:lnSpc>
              <a:buFontTx/>
              <a:buChar char="•"/>
            </a:pPr>
            <a:r>
              <a:rPr lang="en-US" sz="3200" b="1" dirty="0">
                <a:solidFill>
                  <a:srgbClr val="3333CC"/>
                </a:solidFill>
              </a:rPr>
              <a:t> Pull away – become “distant”</a:t>
            </a:r>
          </a:p>
          <a:p>
            <a:pPr>
              <a:lnSpc>
                <a:spcPct val="130000"/>
              </a:lnSpc>
              <a:buFontTx/>
              <a:buChar char="•"/>
            </a:pPr>
            <a:r>
              <a:rPr lang="en-US" sz="3200" b="1" dirty="0">
                <a:solidFill>
                  <a:srgbClr val="3333CC"/>
                </a:solidFill>
              </a:rPr>
              <a:t> Start missing some – then quit attending</a:t>
            </a:r>
          </a:p>
          <a:p>
            <a:pPr>
              <a:lnSpc>
                <a:spcPct val="130000"/>
              </a:lnSpc>
              <a:buFontTx/>
              <a:buChar char="•"/>
            </a:pPr>
            <a:r>
              <a:rPr lang="en-US" sz="3200" b="1" dirty="0">
                <a:solidFill>
                  <a:srgbClr val="3333CC"/>
                </a:solidFill>
              </a:rPr>
              <a:t> Date, engaged &amp; marry non-Christian</a:t>
            </a:r>
          </a:p>
          <a:p>
            <a:pPr>
              <a:lnSpc>
                <a:spcPct val="130000"/>
              </a:lnSpc>
              <a:buFontTx/>
              <a:buChar char="•"/>
            </a:pPr>
            <a:r>
              <a:rPr lang="en-US" sz="3200" b="1" dirty="0">
                <a:solidFill>
                  <a:srgbClr val="3333CC"/>
                </a:solidFill>
              </a:rPr>
              <a:t> </a:t>
            </a:r>
            <a:r>
              <a:rPr lang="en-US" sz="3200" b="1" dirty="0" smtClean="0">
                <a:solidFill>
                  <a:srgbClr val="3333CC"/>
                </a:solidFill>
              </a:rPr>
              <a:t>Involvement </a:t>
            </a:r>
            <a:r>
              <a:rPr lang="en-US" sz="3200" b="1" dirty="0">
                <a:solidFill>
                  <a:srgbClr val="3333CC"/>
                </a:solidFill>
              </a:rPr>
              <a:t>in alcohol or drugs</a:t>
            </a:r>
          </a:p>
        </p:txBody>
      </p:sp>
      <p:sp>
        <p:nvSpPr>
          <p:cNvPr id="41996" name="Text Box 12"/>
          <p:cNvSpPr txBox="1">
            <a:spLocks noChangeArrowheads="1"/>
          </p:cNvSpPr>
          <p:nvPr/>
        </p:nvSpPr>
        <p:spPr bwMode="auto">
          <a:xfrm>
            <a:off x="381000" y="5899150"/>
            <a:ext cx="8497888" cy="641350"/>
          </a:xfrm>
          <a:prstGeom prst="rect">
            <a:avLst/>
          </a:prstGeom>
          <a:noFill/>
          <a:ln w="9525">
            <a:noFill/>
            <a:miter lim="800000"/>
            <a:headEnd/>
            <a:tailEnd/>
          </a:ln>
          <a:effectLst/>
        </p:spPr>
        <p:txBody>
          <a:bodyPr wrap="none">
            <a:spAutoFit/>
          </a:bodyPr>
          <a:lstStyle/>
          <a:p>
            <a:r>
              <a:rPr lang="en-US" sz="3600" b="1" i="1">
                <a:effectLst>
                  <a:outerShdw blurRad="38100" dist="38100" dir="2700000" algn="tl">
                    <a:srgbClr val="000000"/>
                  </a:outerShdw>
                </a:effectLst>
                <a:latin typeface="Tahoma" pitchFamily="34" charset="0"/>
              </a:rPr>
              <a:t>Ultimately Lose Them To The World!</a:t>
            </a:r>
          </a:p>
        </p:txBody>
      </p:sp>
    </p:spTree>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41995">
                                            <p:txEl>
                                              <p:pRg st="0" end="0"/>
                                            </p:txEl>
                                          </p:spTgt>
                                        </p:tgtEl>
                                        <p:attrNameLst>
                                          <p:attrName>style.visibility</p:attrName>
                                        </p:attrNameLst>
                                      </p:cBhvr>
                                      <p:to>
                                        <p:strVal val="visible"/>
                                      </p:to>
                                    </p:set>
                                    <p:anim calcmode="lin" valueType="num">
                                      <p:cBhvr>
                                        <p:cTn id="7" dur="500" fill="hold"/>
                                        <p:tgtEl>
                                          <p:spTgt spid="41995">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41995">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41995">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41995">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4199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1" fill="hold">
                                          <p:stCondLst>
                                            <p:cond delay="0"/>
                                          </p:stCondLst>
                                        </p:cTn>
                                        <p:tgtEl>
                                          <p:spTgt spid="41995">
                                            <p:txEl>
                                              <p:pRg st="1" end="1"/>
                                            </p:txEl>
                                          </p:spTgt>
                                        </p:tgtEl>
                                        <p:attrNameLst>
                                          <p:attrName>style.visibility</p:attrName>
                                        </p:attrNameLst>
                                      </p:cBhvr>
                                      <p:to>
                                        <p:strVal val="visible"/>
                                      </p:to>
                                    </p:set>
                                    <p:anim calcmode="lin" valueType="num">
                                      <p:cBhvr>
                                        <p:cTn id="16" dur="500" fill="hold"/>
                                        <p:tgtEl>
                                          <p:spTgt spid="41995">
                                            <p:txEl>
                                              <p:pRg st="1" end="1"/>
                                            </p:txEl>
                                          </p:spTgt>
                                        </p:tgtEl>
                                        <p:attrNameLst>
                                          <p:attrName>ppt_w</p:attrName>
                                        </p:attrNameLst>
                                      </p:cBhvr>
                                      <p:tavLst>
                                        <p:tav tm="0">
                                          <p:val>
                                            <p:strVal val="#ppt_w*0.05"/>
                                          </p:val>
                                        </p:tav>
                                        <p:tav tm="100000">
                                          <p:val>
                                            <p:strVal val="#ppt_w"/>
                                          </p:val>
                                        </p:tav>
                                      </p:tavLst>
                                    </p:anim>
                                    <p:anim calcmode="lin" valueType="num">
                                      <p:cBhvr>
                                        <p:cTn id="17" dur="500" fill="hold"/>
                                        <p:tgtEl>
                                          <p:spTgt spid="41995">
                                            <p:txEl>
                                              <p:pRg st="1" end="1"/>
                                            </p:txEl>
                                          </p:spTgt>
                                        </p:tgtEl>
                                        <p:attrNameLst>
                                          <p:attrName>ppt_h</p:attrName>
                                        </p:attrNameLst>
                                      </p:cBhvr>
                                      <p:tavLst>
                                        <p:tav tm="0">
                                          <p:val>
                                            <p:strVal val="#ppt_h"/>
                                          </p:val>
                                        </p:tav>
                                        <p:tav tm="100000">
                                          <p:val>
                                            <p:strVal val="#ppt_h"/>
                                          </p:val>
                                        </p:tav>
                                      </p:tavLst>
                                    </p:anim>
                                    <p:anim calcmode="lin" valueType="num">
                                      <p:cBhvr>
                                        <p:cTn id="18" dur="500" fill="hold"/>
                                        <p:tgtEl>
                                          <p:spTgt spid="41995">
                                            <p:txEl>
                                              <p:pRg st="1" end="1"/>
                                            </p:txEl>
                                          </p:spTgt>
                                        </p:tgtEl>
                                        <p:attrNameLst>
                                          <p:attrName>ppt_x</p:attrName>
                                        </p:attrNameLst>
                                      </p:cBhvr>
                                      <p:tavLst>
                                        <p:tav tm="0">
                                          <p:val>
                                            <p:strVal val="#ppt_x-.2"/>
                                          </p:val>
                                        </p:tav>
                                        <p:tav tm="100000">
                                          <p:val>
                                            <p:strVal val="#ppt_x"/>
                                          </p:val>
                                        </p:tav>
                                      </p:tavLst>
                                    </p:anim>
                                    <p:anim calcmode="lin" valueType="num">
                                      <p:cBhvr>
                                        <p:cTn id="19" dur="500" fill="hold"/>
                                        <p:tgtEl>
                                          <p:spTgt spid="41995">
                                            <p:txEl>
                                              <p:pRg st="1" end="1"/>
                                            </p:txEl>
                                          </p:spTgt>
                                        </p:tgtEl>
                                        <p:attrNameLst>
                                          <p:attrName>ppt_y</p:attrName>
                                        </p:attrNameLst>
                                      </p:cBhvr>
                                      <p:tavLst>
                                        <p:tav tm="0">
                                          <p:val>
                                            <p:strVal val="#ppt_y"/>
                                          </p:val>
                                        </p:tav>
                                        <p:tav tm="100000">
                                          <p:val>
                                            <p:strVal val="#ppt_y"/>
                                          </p:val>
                                        </p:tav>
                                      </p:tavLst>
                                    </p:anim>
                                    <p:animEffect transition="in" filter="fade">
                                      <p:cBhvr>
                                        <p:cTn id="20" dur="500"/>
                                        <p:tgtEl>
                                          <p:spTgt spid="41995">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grpId="0" nodeType="clickEffect">
                                  <p:stCondLst>
                                    <p:cond delay="0"/>
                                  </p:stCondLst>
                                  <p:childTnLst>
                                    <p:set>
                                      <p:cBhvr>
                                        <p:cTn id="24" dur="1" fill="hold">
                                          <p:stCondLst>
                                            <p:cond delay="0"/>
                                          </p:stCondLst>
                                        </p:cTn>
                                        <p:tgtEl>
                                          <p:spTgt spid="41995">
                                            <p:txEl>
                                              <p:pRg st="2" end="2"/>
                                            </p:txEl>
                                          </p:spTgt>
                                        </p:tgtEl>
                                        <p:attrNameLst>
                                          <p:attrName>style.visibility</p:attrName>
                                        </p:attrNameLst>
                                      </p:cBhvr>
                                      <p:to>
                                        <p:strVal val="visible"/>
                                      </p:to>
                                    </p:set>
                                    <p:anim calcmode="lin" valueType="num">
                                      <p:cBhvr>
                                        <p:cTn id="25" dur="500" fill="hold"/>
                                        <p:tgtEl>
                                          <p:spTgt spid="41995">
                                            <p:txEl>
                                              <p:pRg st="2" end="2"/>
                                            </p:txEl>
                                          </p:spTgt>
                                        </p:tgtEl>
                                        <p:attrNameLst>
                                          <p:attrName>ppt_w</p:attrName>
                                        </p:attrNameLst>
                                      </p:cBhvr>
                                      <p:tavLst>
                                        <p:tav tm="0">
                                          <p:val>
                                            <p:strVal val="#ppt_w*0.05"/>
                                          </p:val>
                                        </p:tav>
                                        <p:tav tm="100000">
                                          <p:val>
                                            <p:strVal val="#ppt_w"/>
                                          </p:val>
                                        </p:tav>
                                      </p:tavLst>
                                    </p:anim>
                                    <p:anim calcmode="lin" valueType="num">
                                      <p:cBhvr>
                                        <p:cTn id="26" dur="500" fill="hold"/>
                                        <p:tgtEl>
                                          <p:spTgt spid="41995">
                                            <p:txEl>
                                              <p:pRg st="2" end="2"/>
                                            </p:txEl>
                                          </p:spTgt>
                                        </p:tgtEl>
                                        <p:attrNameLst>
                                          <p:attrName>ppt_h</p:attrName>
                                        </p:attrNameLst>
                                      </p:cBhvr>
                                      <p:tavLst>
                                        <p:tav tm="0">
                                          <p:val>
                                            <p:strVal val="#ppt_h"/>
                                          </p:val>
                                        </p:tav>
                                        <p:tav tm="100000">
                                          <p:val>
                                            <p:strVal val="#ppt_h"/>
                                          </p:val>
                                        </p:tav>
                                      </p:tavLst>
                                    </p:anim>
                                    <p:anim calcmode="lin" valueType="num">
                                      <p:cBhvr>
                                        <p:cTn id="27" dur="500" fill="hold"/>
                                        <p:tgtEl>
                                          <p:spTgt spid="41995">
                                            <p:txEl>
                                              <p:pRg st="2" end="2"/>
                                            </p:txEl>
                                          </p:spTgt>
                                        </p:tgtEl>
                                        <p:attrNameLst>
                                          <p:attrName>ppt_x</p:attrName>
                                        </p:attrNameLst>
                                      </p:cBhvr>
                                      <p:tavLst>
                                        <p:tav tm="0">
                                          <p:val>
                                            <p:strVal val="#ppt_x-.2"/>
                                          </p:val>
                                        </p:tav>
                                        <p:tav tm="100000">
                                          <p:val>
                                            <p:strVal val="#ppt_x"/>
                                          </p:val>
                                        </p:tav>
                                      </p:tavLst>
                                    </p:anim>
                                    <p:anim calcmode="lin" valueType="num">
                                      <p:cBhvr>
                                        <p:cTn id="28" dur="500" fill="hold"/>
                                        <p:tgtEl>
                                          <p:spTgt spid="41995">
                                            <p:txEl>
                                              <p:pRg st="2" end="2"/>
                                            </p:txEl>
                                          </p:spTgt>
                                        </p:tgtEl>
                                        <p:attrNameLst>
                                          <p:attrName>ppt_y</p:attrName>
                                        </p:attrNameLst>
                                      </p:cBhvr>
                                      <p:tavLst>
                                        <p:tav tm="0">
                                          <p:val>
                                            <p:strVal val="#ppt_y"/>
                                          </p:val>
                                        </p:tav>
                                        <p:tav tm="100000">
                                          <p:val>
                                            <p:strVal val="#ppt_y"/>
                                          </p:val>
                                        </p:tav>
                                      </p:tavLst>
                                    </p:anim>
                                    <p:animEffect transition="in" filter="fade">
                                      <p:cBhvr>
                                        <p:cTn id="29" dur="500"/>
                                        <p:tgtEl>
                                          <p:spTgt spid="41995">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grpId="0" nodeType="clickEffect">
                                  <p:stCondLst>
                                    <p:cond delay="0"/>
                                  </p:stCondLst>
                                  <p:childTnLst>
                                    <p:set>
                                      <p:cBhvr>
                                        <p:cTn id="33" dur="1" fill="hold">
                                          <p:stCondLst>
                                            <p:cond delay="0"/>
                                          </p:stCondLst>
                                        </p:cTn>
                                        <p:tgtEl>
                                          <p:spTgt spid="41995">
                                            <p:txEl>
                                              <p:pRg st="3" end="3"/>
                                            </p:txEl>
                                          </p:spTgt>
                                        </p:tgtEl>
                                        <p:attrNameLst>
                                          <p:attrName>style.visibility</p:attrName>
                                        </p:attrNameLst>
                                      </p:cBhvr>
                                      <p:to>
                                        <p:strVal val="visible"/>
                                      </p:to>
                                    </p:set>
                                    <p:anim calcmode="lin" valueType="num">
                                      <p:cBhvr>
                                        <p:cTn id="34" dur="500" fill="hold"/>
                                        <p:tgtEl>
                                          <p:spTgt spid="41995">
                                            <p:txEl>
                                              <p:pRg st="3" end="3"/>
                                            </p:txEl>
                                          </p:spTgt>
                                        </p:tgtEl>
                                        <p:attrNameLst>
                                          <p:attrName>ppt_w</p:attrName>
                                        </p:attrNameLst>
                                      </p:cBhvr>
                                      <p:tavLst>
                                        <p:tav tm="0">
                                          <p:val>
                                            <p:strVal val="#ppt_w*0.05"/>
                                          </p:val>
                                        </p:tav>
                                        <p:tav tm="100000">
                                          <p:val>
                                            <p:strVal val="#ppt_w"/>
                                          </p:val>
                                        </p:tav>
                                      </p:tavLst>
                                    </p:anim>
                                    <p:anim calcmode="lin" valueType="num">
                                      <p:cBhvr>
                                        <p:cTn id="35" dur="500" fill="hold"/>
                                        <p:tgtEl>
                                          <p:spTgt spid="41995">
                                            <p:txEl>
                                              <p:pRg st="3" end="3"/>
                                            </p:txEl>
                                          </p:spTgt>
                                        </p:tgtEl>
                                        <p:attrNameLst>
                                          <p:attrName>ppt_h</p:attrName>
                                        </p:attrNameLst>
                                      </p:cBhvr>
                                      <p:tavLst>
                                        <p:tav tm="0">
                                          <p:val>
                                            <p:strVal val="#ppt_h"/>
                                          </p:val>
                                        </p:tav>
                                        <p:tav tm="100000">
                                          <p:val>
                                            <p:strVal val="#ppt_h"/>
                                          </p:val>
                                        </p:tav>
                                      </p:tavLst>
                                    </p:anim>
                                    <p:anim calcmode="lin" valueType="num">
                                      <p:cBhvr>
                                        <p:cTn id="36" dur="500" fill="hold"/>
                                        <p:tgtEl>
                                          <p:spTgt spid="41995">
                                            <p:txEl>
                                              <p:pRg st="3" end="3"/>
                                            </p:txEl>
                                          </p:spTgt>
                                        </p:tgtEl>
                                        <p:attrNameLst>
                                          <p:attrName>ppt_x</p:attrName>
                                        </p:attrNameLst>
                                      </p:cBhvr>
                                      <p:tavLst>
                                        <p:tav tm="0">
                                          <p:val>
                                            <p:strVal val="#ppt_x-.2"/>
                                          </p:val>
                                        </p:tav>
                                        <p:tav tm="100000">
                                          <p:val>
                                            <p:strVal val="#ppt_x"/>
                                          </p:val>
                                        </p:tav>
                                      </p:tavLst>
                                    </p:anim>
                                    <p:anim calcmode="lin" valueType="num">
                                      <p:cBhvr>
                                        <p:cTn id="37" dur="500" fill="hold"/>
                                        <p:tgtEl>
                                          <p:spTgt spid="41995">
                                            <p:txEl>
                                              <p:pRg st="3" end="3"/>
                                            </p:txEl>
                                          </p:spTgt>
                                        </p:tgtEl>
                                        <p:attrNameLst>
                                          <p:attrName>ppt_y</p:attrName>
                                        </p:attrNameLst>
                                      </p:cBhvr>
                                      <p:tavLst>
                                        <p:tav tm="0">
                                          <p:val>
                                            <p:strVal val="#ppt_y"/>
                                          </p:val>
                                        </p:tav>
                                        <p:tav tm="100000">
                                          <p:val>
                                            <p:strVal val="#ppt_y"/>
                                          </p:val>
                                        </p:tav>
                                      </p:tavLst>
                                    </p:anim>
                                    <p:animEffect transition="in" filter="fade">
                                      <p:cBhvr>
                                        <p:cTn id="38" dur="500"/>
                                        <p:tgtEl>
                                          <p:spTgt spid="41995">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4" presetClass="entr" presetSubtype="0" accel="100000" fill="hold" grpId="0" nodeType="clickEffect">
                                  <p:stCondLst>
                                    <p:cond delay="0"/>
                                  </p:stCondLst>
                                  <p:childTnLst>
                                    <p:set>
                                      <p:cBhvr>
                                        <p:cTn id="42" dur="1" fill="hold">
                                          <p:stCondLst>
                                            <p:cond delay="0"/>
                                          </p:stCondLst>
                                        </p:cTn>
                                        <p:tgtEl>
                                          <p:spTgt spid="41995">
                                            <p:txEl>
                                              <p:pRg st="4" end="4"/>
                                            </p:txEl>
                                          </p:spTgt>
                                        </p:tgtEl>
                                        <p:attrNameLst>
                                          <p:attrName>style.visibility</p:attrName>
                                        </p:attrNameLst>
                                      </p:cBhvr>
                                      <p:to>
                                        <p:strVal val="visible"/>
                                      </p:to>
                                    </p:set>
                                    <p:anim calcmode="lin" valueType="num">
                                      <p:cBhvr>
                                        <p:cTn id="43" dur="500" fill="hold"/>
                                        <p:tgtEl>
                                          <p:spTgt spid="41995">
                                            <p:txEl>
                                              <p:pRg st="4" end="4"/>
                                            </p:txEl>
                                          </p:spTgt>
                                        </p:tgtEl>
                                        <p:attrNameLst>
                                          <p:attrName>ppt_w</p:attrName>
                                        </p:attrNameLst>
                                      </p:cBhvr>
                                      <p:tavLst>
                                        <p:tav tm="0">
                                          <p:val>
                                            <p:strVal val="#ppt_w*0.05"/>
                                          </p:val>
                                        </p:tav>
                                        <p:tav tm="100000">
                                          <p:val>
                                            <p:strVal val="#ppt_w"/>
                                          </p:val>
                                        </p:tav>
                                      </p:tavLst>
                                    </p:anim>
                                    <p:anim calcmode="lin" valueType="num">
                                      <p:cBhvr>
                                        <p:cTn id="44" dur="500" fill="hold"/>
                                        <p:tgtEl>
                                          <p:spTgt spid="41995">
                                            <p:txEl>
                                              <p:pRg st="4" end="4"/>
                                            </p:txEl>
                                          </p:spTgt>
                                        </p:tgtEl>
                                        <p:attrNameLst>
                                          <p:attrName>ppt_h</p:attrName>
                                        </p:attrNameLst>
                                      </p:cBhvr>
                                      <p:tavLst>
                                        <p:tav tm="0">
                                          <p:val>
                                            <p:strVal val="#ppt_h"/>
                                          </p:val>
                                        </p:tav>
                                        <p:tav tm="100000">
                                          <p:val>
                                            <p:strVal val="#ppt_h"/>
                                          </p:val>
                                        </p:tav>
                                      </p:tavLst>
                                    </p:anim>
                                    <p:anim calcmode="lin" valueType="num">
                                      <p:cBhvr>
                                        <p:cTn id="45" dur="500" fill="hold"/>
                                        <p:tgtEl>
                                          <p:spTgt spid="41995">
                                            <p:txEl>
                                              <p:pRg st="4" end="4"/>
                                            </p:txEl>
                                          </p:spTgt>
                                        </p:tgtEl>
                                        <p:attrNameLst>
                                          <p:attrName>ppt_x</p:attrName>
                                        </p:attrNameLst>
                                      </p:cBhvr>
                                      <p:tavLst>
                                        <p:tav tm="0">
                                          <p:val>
                                            <p:strVal val="#ppt_x-.2"/>
                                          </p:val>
                                        </p:tav>
                                        <p:tav tm="100000">
                                          <p:val>
                                            <p:strVal val="#ppt_x"/>
                                          </p:val>
                                        </p:tav>
                                      </p:tavLst>
                                    </p:anim>
                                    <p:anim calcmode="lin" valueType="num">
                                      <p:cBhvr>
                                        <p:cTn id="46" dur="500" fill="hold"/>
                                        <p:tgtEl>
                                          <p:spTgt spid="41995">
                                            <p:txEl>
                                              <p:pRg st="4" end="4"/>
                                            </p:txEl>
                                          </p:spTgt>
                                        </p:tgtEl>
                                        <p:attrNameLst>
                                          <p:attrName>ppt_y</p:attrName>
                                        </p:attrNameLst>
                                      </p:cBhvr>
                                      <p:tavLst>
                                        <p:tav tm="0">
                                          <p:val>
                                            <p:strVal val="#ppt_y"/>
                                          </p:val>
                                        </p:tav>
                                        <p:tav tm="100000">
                                          <p:val>
                                            <p:strVal val="#ppt_y"/>
                                          </p:val>
                                        </p:tav>
                                      </p:tavLst>
                                    </p:anim>
                                    <p:animEffect transition="in" filter="fade">
                                      <p:cBhvr>
                                        <p:cTn id="47" dur="500"/>
                                        <p:tgtEl>
                                          <p:spTgt spid="41995">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0" presetClass="entr" presetSubtype="0" fill="hold" grpId="0" nodeType="clickEffect">
                                  <p:stCondLst>
                                    <p:cond delay="0"/>
                                  </p:stCondLst>
                                  <p:childTnLst>
                                    <p:set>
                                      <p:cBhvr>
                                        <p:cTn id="51" dur="1" fill="hold">
                                          <p:stCondLst>
                                            <p:cond delay="0"/>
                                          </p:stCondLst>
                                        </p:cTn>
                                        <p:tgtEl>
                                          <p:spTgt spid="41996"/>
                                        </p:tgtEl>
                                        <p:attrNameLst>
                                          <p:attrName>style.visibility</p:attrName>
                                        </p:attrNameLst>
                                      </p:cBhvr>
                                      <p:to>
                                        <p:strVal val="visible"/>
                                      </p:to>
                                    </p:set>
                                    <p:animEffect transition="in" filter="wedge">
                                      <p:cBhvr>
                                        <p:cTn id="52" dur="2000"/>
                                        <p:tgtEl>
                                          <p:spTgt spid="419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5" grpId="0" build="p"/>
      <p:bldP spid="4199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descr="j0284941"/>
          <p:cNvPicPr>
            <a:picLocks noChangeAspect="1" noChangeArrowheads="1"/>
          </p:cNvPicPr>
          <p:nvPr/>
        </p:nvPicPr>
        <p:blipFill>
          <a:blip r:embed="rId3" cstate="print">
            <a:lum bright="70000" contrast="-70000"/>
          </a:blip>
          <a:srcRect/>
          <a:stretch>
            <a:fillRect/>
          </a:stretch>
        </p:blipFill>
        <p:spPr bwMode="auto">
          <a:xfrm>
            <a:off x="2971800" y="1277938"/>
            <a:ext cx="3352800" cy="2217737"/>
          </a:xfrm>
          <a:prstGeom prst="rect">
            <a:avLst/>
          </a:prstGeom>
          <a:noFill/>
        </p:spPr>
      </p:pic>
      <p:pic>
        <p:nvPicPr>
          <p:cNvPr id="43011" name="Picture 3" descr="uwdd1pbp[1]"/>
          <p:cNvPicPr>
            <a:picLocks noChangeAspect="1" noChangeArrowheads="1"/>
          </p:cNvPicPr>
          <p:nvPr/>
        </p:nvPicPr>
        <p:blipFill>
          <a:blip r:embed="rId4" cstate="print">
            <a:lum bright="70000" contrast="-70000"/>
          </a:blip>
          <a:srcRect/>
          <a:stretch>
            <a:fillRect/>
          </a:stretch>
        </p:blipFill>
        <p:spPr bwMode="auto">
          <a:xfrm>
            <a:off x="6324600" y="1295400"/>
            <a:ext cx="2938463" cy="4419600"/>
          </a:xfrm>
          <a:prstGeom prst="rect">
            <a:avLst/>
          </a:prstGeom>
          <a:noFill/>
        </p:spPr>
      </p:pic>
      <p:pic>
        <p:nvPicPr>
          <p:cNvPr id="43012" name="Picture 4" descr="3avgagud[1]"/>
          <p:cNvPicPr>
            <a:picLocks noChangeAspect="1" noChangeArrowheads="1"/>
          </p:cNvPicPr>
          <p:nvPr/>
        </p:nvPicPr>
        <p:blipFill>
          <a:blip r:embed="rId5" cstate="print">
            <a:lum bright="70000" contrast="-70000"/>
          </a:blip>
          <a:srcRect/>
          <a:stretch>
            <a:fillRect/>
          </a:stretch>
        </p:blipFill>
        <p:spPr bwMode="auto">
          <a:xfrm>
            <a:off x="-76200" y="1295400"/>
            <a:ext cx="3048000" cy="4419600"/>
          </a:xfrm>
          <a:prstGeom prst="rect">
            <a:avLst/>
          </a:prstGeom>
          <a:noFill/>
        </p:spPr>
      </p:pic>
      <p:pic>
        <p:nvPicPr>
          <p:cNvPr id="43013" name="Picture 5" descr="tcv2avr_[1]"/>
          <p:cNvPicPr>
            <a:picLocks noChangeAspect="1" noChangeArrowheads="1"/>
          </p:cNvPicPr>
          <p:nvPr/>
        </p:nvPicPr>
        <p:blipFill>
          <a:blip r:embed="rId6" cstate="print">
            <a:lum bright="70000" contrast="-70000"/>
          </a:blip>
          <a:srcRect/>
          <a:stretch>
            <a:fillRect/>
          </a:stretch>
        </p:blipFill>
        <p:spPr bwMode="auto">
          <a:xfrm>
            <a:off x="2971800" y="3505200"/>
            <a:ext cx="3352800" cy="2170113"/>
          </a:xfrm>
          <a:prstGeom prst="rect">
            <a:avLst/>
          </a:prstGeom>
          <a:noFill/>
        </p:spPr>
      </p:pic>
      <p:sp>
        <p:nvSpPr>
          <p:cNvPr id="43014" name="Rectangle 6"/>
          <p:cNvSpPr>
            <a:spLocks noChangeArrowheads="1"/>
          </p:cNvSpPr>
          <p:nvPr/>
        </p:nvSpPr>
        <p:spPr bwMode="auto">
          <a:xfrm>
            <a:off x="-76200" y="1219200"/>
            <a:ext cx="9144000" cy="76200"/>
          </a:xfrm>
          <a:prstGeom prst="rect">
            <a:avLst/>
          </a:prstGeom>
          <a:solidFill>
            <a:schemeClr val="bg2"/>
          </a:solidFill>
          <a:ln w="9525">
            <a:solidFill>
              <a:schemeClr val="bg2"/>
            </a:solidFill>
            <a:miter lim="800000"/>
            <a:headEnd/>
            <a:tailEnd/>
          </a:ln>
          <a:effectLst/>
        </p:spPr>
        <p:txBody>
          <a:bodyPr wrap="none" anchor="ctr"/>
          <a:lstStyle/>
          <a:p>
            <a:endParaRPr lang="en-US"/>
          </a:p>
        </p:txBody>
      </p:sp>
      <p:sp>
        <p:nvSpPr>
          <p:cNvPr id="43015" name="Rectangle 7"/>
          <p:cNvSpPr>
            <a:spLocks noChangeArrowheads="1"/>
          </p:cNvSpPr>
          <p:nvPr/>
        </p:nvSpPr>
        <p:spPr bwMode="auto">
          <a:xfrm>
            <a:off x="0" y="5638800"/>
            <a:ext cx="9144000" cy="76200"/>
          </a:xfrm>
          <a:prstGeom prst="rect">
            <a:avLst/>
          </a:prstGeom>
          <a:solidFill>
            <a:schemeClr val="bg2"/>
          </a:solidFill>
          <a:ln w="9525">
            <a:solidFill>
              <a:schemeClr val="bg2"/>
            </a:solidFill>
            <a:miter lim="800000"/>
            <a:headEnd/>
            <a:tailEnd/>
          </a:ln>
          <a:effectLst/>
        </p:spPr>
        <p:txBody>
          <a:bodyPr wrap="none" anchor="ctr"/>
          <a:lstStyle/>
          <a:p>
            <a:endParaRPr lang="en-US"/>
          </a:p>
        </p:txBody>
      </p:sp>
      <p:sp>
        <p:nvSpPr>
          <p:cNvPr id="43016" name="Text Box 8"/>
          <p:cNvSpPr txBox="1">
            <a:spLocks noChangeArrowheads="1"/>
          </p:cNvSpPr>
          <p:nvPr/>
        </p:nvSpPr>
        <p:spPr bwMode="auto">
          <a:xfrm>
            <a:off x="2619375" y="228600"/>
            <a:ext cx="4010025" cy="762000"/>
          </a:xfrm>
          <a:prstGeom prst="rect">
            <a:avLst/>
          </a:prstGeom>
          <a:noFill/>
          <a:ln w="9525">
            <a:noFill/>
            <a:miter lim="800000"/>
            <a:headEnd/>
            <a:tailEnd/>
          </a:ln>
          <a:effectLst/>
        </p:spPr>
        <p:txBody>
          <a:bodyPr wrap="none">
            <a:spAutoFit/>
          </a:bodyPr>
          <a:lstStyle/>
          <a:p>
            <a:r>
              <a:rPr lang="en-US" sz="4400" b="1" dirty="0">
                <a:solidFill>
                  <a:srgbClr val="FFC000"/>
                </a:solidFill>
                <a:effectLst>
                  <a:outerShdw blurRad="38100" dist="38100" dir="2700000" algn="tl">
                    <a:srgbClr val="000000"/>
                  </a:outerShdw>
                </a:effectLst>
                <a:latin typeface="Comic Sans MS" pitchFamily="66" charset="0"/>
              </a:rPr>
              <a:t>Proverbs 22:6</a:t>
            </a:r>
          </a:p>
        </p:txBody>
      </p:sp>
      <p:sp>
        <p:nvSpPr>
          <p:cNvPr id="43019" name="Text Box 11"/>
          <p:cNvSpPr txBox="1">
            <a:spLocks noChangeArrowheads="1"/>
          </p:cNvSpPr>
          <p:nvPr/>
        </p:nvSpPr>
        <p:spPr bwMode="auto">
          <a:xfrm>
            <a:off x="609600" y="2438400"/>
            <a:ext cx="8077200" cy="1076325"/>
          </a:xfrm>
          <a:prstGeom prst="rect">
            <a:avLst/>
          </a:prstGeom>
          <a:solidFill>
            <a:schemeClr val="tx1"/>
          </a:solidFill>
          <a:ln w="9525">
            <a:solidFill>
              <a:schemeClr val="bg2"/>
            </a:solidFill>
            <a:miter lim="800000"/>
            <a:headEnd/>
            <a:tailEnd/>
          </a:ln>
          <a:effectLst/>
        </p:spPr>
        <p:txBody>
          <a:bodyPr>
            <a:spAutoFit/>
          </a:bodyPr>
          <a:lstStyle/>
          <a:p>
            <a:pPr algn="ctr"/>
            <a:r>
              <a:rPr lang="en-US" sz="3200" b="1">
                <a:solidFill>
                  <a:schemeClr val="bg2"/>
                </a:solidFill>
                <a:latin typeface="Times New Roman" pitchFamily="18" charset="0"/>
              </a:rPr>
              <a:t>Train up a child in the way he should go, And when he is old he will not depart from it. </a:t>
            </a:r>
          </a:p>
        </p:txBody>
      </p:sp>
      <p:sp>
        <p:nvSpPr>
          <p:cNvPr id="43020" name="Text Box 12"/>
          <p:cNvSpPr txBox="1">
            <a:spLocks noChangeArrowheads="1"/>
          </p:cNvSpPr>
          <p:nvPr/>
        </p:nvSpPr>
        <p:spPr bwMode="auto">
          <a:xfrm>
            <a:off x="609600" y="3657600"/>
            <a:ext cx="5270995" cy="1754326"/>
          </a:xfrm>
          <a:prstGeom prst="rect">
            <a:avLst/>
          </a:prstGeom>
          <a:noFill/>
          <a:ln w="9525">
            <a:noFill/>
            <a:miter lim="800000"/>
            <a:headEnd/>
            <a:tailEnd/>
          </a:ln>
          <a:effectLst/>
        </p:spPr>
        <p:txBody>
          <a:bodyPr wrap="none">
            <a:spAutoFit/>
          </a:bodyPr>
          <a:lstStyle/>
          <a:p>
            <a:pPr>
              <a:buFontTx/>
              <a:buChar char="•"/>
            </a:pPr>
            <a:r>
              <a:rPr lang="en-US" sz="3600" i="1" dirty="0">
                <a:solidFill>
                  <a:srgbClr val="3333CC"/>
                </a:solidFill>
              </a:rPr>
              <a:t> A General Principle</a:t>
            </a:r>
          </a:p>
          <a:p>
            <a:pPr>
              <a:buFontTx/>
              <a:buChar char="•"/>
            </a:pPr>
            <a:r>
              <a:rPr lang="en-US" sz="3600" i="1" dirty="0">
                <a:solidFill>
                  <a:srgbClr val="3333CC"/>
                </a:solidFill>
              </a:rPr>
              <a:t> </a:t>
            </a:r>
            <a:r>
              <a:rPr lang="en-US" sz="3600" i="1" dirty="0" smtClean="0">
                <a:solidFill>
                  <a:srgbClr val="3333CC"/>
                </a:solidFill>
              </a:rPr>
              <a:t>One right way</a:t>
            </a:r>
          </a:p>
          <a:p>
            <a:pPr>
              <a:buFontTx/>
              <a:buChar char="•"/>
            </a:pPr>
            <a:r>
              <a:rPr lang="en-US" sz="3600" i="1" dirty="0" smtClean="0">
                <a:solidFill>
                  <a:srgbClr val="3333CC"/>
                </a:solidFill>
              </a:rPr>
              <a:t>Many ways of d</a:t>
            </a:r>
            <a:r>
              <a:rPr lang="en-US" sz="3600" i="1" dirty="0" smtClean="0">
                <a:solidFill>
                  <a:srgbClr val="3333CC"/>
                </a:solidFill>
              </a:rPr>
              <a:t>eparture</a:t>
            </a:r>
            <a:endParaRPr lang="en-US" sz="3600" i="1" dirty="0">
              <a:solidFill>
                <a:srgbClr val="3333CC"/>
              </a:solidFill>
            </a:endParaRPr>
          </a:p>
        </p:txBody>
      </p:sp>
      <p:sp>
        <p:nvSpPr>
          <p:cNvPr id="2" name="TextBox 1"/>
          <p:cNvSpPr txBox="1"/>
          <p:nvPr/>
        </p:nvSpPr>
        <p:spPr>
          <a:xfrm>
            <a:off x="457200" y="5657671"/>
            <a:ext cx="8610600" cy="1200329"/>
          </a:xfrm>
          <a:prstGeom prst="rect">
            <a:avLst/>
          </a:prstGeom>
          <a:noFill/>
        </p:spPr>
        <p:txBody>
          <a:bodyPr wrap="square" rtlCol="0">
            <a:spAutoFit/>
          </a:bodyPr>
          <a:lstStyle/>
          <a:p>
            <a:r>
              <a:rPr lang="en-US" sz="2400" b="1" dirty="0" smtClean="0"/>
              <a:t>“and </a:t>
            </a:r>
            <a:r>
              <a:rPr lang="en-US" sz="2400" b="1" dirty="0"/>
              <a:t>that from childhood you have known the Holy Scriptures, which are able to make you wise for salvation through faith which is in Christ </a:t>
            </a:r>
            <a:r>
              <a:rPr lang="en-US" sz="2400" b="1" dirty="0" smtClean="0"/>
              <a:t>Jesus” (2 Tim. 3:15)</a:t>
            </a:r>
            <a:endParaRPr lang="en-US" sz="2400" b="1" dirty="0"/>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43020">
                                            <p:txEl>
                                              <p:pRg st="0" end="0"/>
                                            </p:txEl>
                                          </p:spTgt>
                                        </p:tgtEl>
                                        <p:attrNameLst>
                                          <p:attrName>style.visibility</p:attrName>
                                        </p:attrNameLst>
                                      </p:cBhvr>
                                      <p:to>
                                        <p:strVal val="visible"/>
                                      </p:to>
                                    </p:set>
                                    <p:anim calcmode="lin" valueType="num">
                                      <p:cBhvr>
                                        <p:cTn id="7" dur="1000" fill="hold"/>
                                        <p:tgtEl>
                                          <p:spTgt spid="43020">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3020">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3020">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3020">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43020">
                                            <p:txEl>
                                              <p:pRg st="1" end="1"/>
                                            </p:txEl>
                                          </p:spTgt>
                                        </p:tgtEl>
                                        <p:attrNameLst>
                                          <p:attrName>style.visibility</p:attrName>
                                        </p:attrNameLst>
                                      </p:cBhvr>
                                      <p:to>
                                        <p:strVal val="visible"/>
                                      </p:to>
                                    </p:set>
                                    <p:anim calcmode="lin" valueType="num">
                                      <p:cBhvr>
                                        <p:cTn id="15" dur="1000" fill="hold"/>
                                        <p:tgtEl>
                                          <p:spTgt spid="43020">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43020">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43020">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43020">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fade">
                                      <p:cBhvr>
                                        <p:cTn id="23" dur="500"/>
                                        <p:tgtEl>
                                          <p:spTgt spid="2"/>
                                        </p:tgtEl>
                                      </p:cBhvr>
                                    </p:animEffect>
                                  </p:childTnLst>
                                </p:cTn>
                              </p:par>
                            </p:childTnLst>
                          </p:cTn>
                        </p:par>
                      </p:childTnLst>
                    </p:cTn>
                  </p:par>
                  <p:par>
                    <p:cTn id="24" fill="hold">
                      <p:stCondLst>
                        <p:cond delay="indefinite"/>
                      </p:stCondLst>
                      <p:childTnLst>
                        <p:par>
                          <p:cTn id="25" fill="hold">
                            <p:stCondLst>
                              <p:cond delay="0"/>
                            </p:stCondLst>
                            <p:childTnLst>
                              <p:par>
                                <p:cTn id="26" presetID="15" presetClass="entr" presetSubtype="0" fill="hold" grpId="0" nodeType="clickEffect">
                                  <p:stCondLst>
                                    <p:cond delay="0"/>
                                  </p:stCondLst>
                                  <p:childTnLst>
                                    <p:set>
                                      <p:cBhvr>
                                        <p:cTn id="27" dur="1" fill="hold">
                                          <p:stCondLst>
                                            <p:cond delay="0"/>
                                          </p:stCondLst>
                                        </p:cTn>
                                        <p:tgtEl>
                                          <p:spTgt spid="43020">
                                            <p:txEl>
                                              <p:pRg st="2" end="2"/>
                                            </p:txEl>
                                          </p:spTgt>
                                        </p:tgtEl>
                                        <p:attrNameLst>
                                          <p:attrName>style.visibility</p:attrName>
                                        </p:attrNameLst>
                                      </p:cBhvr>
                                      <p:to>
                                        <p:strVal val="visible"/>
                                      </p:to>
                                    </p:set>
                                    <p:anim calcmode="lin" valueType="num">
                                      <p:cBhvr>
                                        <p:cTn id="28" dur="1000" fill="hold"/>
                                        <p:tgtEl>
                                          <p:spTgt spid="43020">
                                            <p:txEl>
                                              <p:pRg st="2" end="2"/>
                                            </p:txEl>
                                          </p:spTgt>
                                        </p:tgtEl>
                                        <p:attrNameLst>
                                          <p:attrName>ppt_w</p:attrName>
                                        </p:attrNameLst>
                                      </p:cBhvr>
                                      <p:tavLst>
                                        <p:tav tm="0">
                                          <p:val>
                                            <p:fltVal val="0"/>
                                          </p:val>
                                        </p:tav>
                                        <p:tav tm="100000">
                                          <p:val>
                                            <p:strVal val="#ppt_w"/>
                                          </p:val>
                                        </p:tav>
                                      </p:tavLst>
                                    </p:anim>
                                    <p:anim calcmode="lin" valueType="num">
                                      <p:cBhvr>
                                        <p:cTn id="29" dur="1000" fill="hold"/>
                                        <p:tgtEl>
                                          <p:spTgt spid="43020">
                                            <p:txEl>
                                              <p:pRg st="2" end="2"/>
                                            </p:txEl>
                                          </p:spTgt>
                                        </p:tgtEl>
                                        <p:attrNameLst>
                                          <p:attrName>ppt_h</p:attrName>
                                        </p:attrNameLst>
                                      </p:cBhvr>
                                      <p:tavLst>
                                        <p:tav tm="0">
                                          <p:val>
                                            <p:fltVal val="0"/>
                                          </p:val>
                                        </p:tav>
                                        <p:tav tm="100000">
                                          <p:val>
                                            <p:strVal val="#ppt_h"/>
                                          </p:val>
                                        </p:tav>
                                      </p:tavLst>
                                    </p:anim>
                                    <p:anim calcmode="lin" valueType="num">
                                      <p:cBhvr>
                                        <p:cTn id="30" dur="1000" fill="hold"/>
                                        <p:tgtEl>
                                          <p:spTgt spid="43020">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31" dur="1000" fill="hold"/>
                                        <p:tgtEl>
                                          <p:spTgt spid="43020">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20" grpId="0" uiExpand="1" build="p"/>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descr="j0284941"/>
          <p:cNvPicPr>
            <a:picLocks noChangeAspect="1" noChangeArrowheads="1"/>
          </p:cNvPicPr>
          <p:nvPr/>
        </p:nvPicPr>
        <p:blipFill>
          <a:blip r:embed="rId3" cstate="print">
            <a:lum bright="70000" contrast="-70000"/>
          </a:blip>
          <a:srcRect/>
          <a:stretch>
            <a:fillRect/>
          </a:stretch>
        </p:blipFill>
        <p:spPr bwMode="auto">
          <a:xfrm>
            <a:off x="2971800" y="1277938"/>
            <a:ext cx="3352800" cy="2217737"/>
          </a:xfrm>
          <a:prstGeom prst="rect">
            <a:avLst/>
          </a:prstGeom>
          <a:noFill/>
        </p:spPr>
      </p:pic>
      <p:pic>
        <p:nvPicPr>
          <p:cNvPr id="43011" name="Picture 3" descr="uwdd1pbp[1]"/>
          <p:cNvPicPr>
            <a:picLocks noChangeAspect="1" noChangeArrowheads="1"/>
          </p:cNvPicPr>
          <p:nvPr/>
        </p:nvPicPr>
        <p:blipFill>
          <a:blip r:embed="rId4" cstate="print">
            <a:lum bright="70000" contrast="-70000"/>
          </a:blip>
          <a:srcRect/>
          <a:stretch>
            <a:fillRect/>
          </a:stretch>
        </p:blipFill>
        <p:spPr bwMode="auto">
          <a:xfrm>
            <a:off x="6324600" y="1295400"/>
            <a:ext cx="2938463" cy="4419600"/>
          </a:xfrm>
          <a:prstGeom prst="rect">
            <a:avLst/>
          </a:prstGeom>
          <a:noFill/>
        </p:spPr>
      </p:pic>
      <p:pic>
        <p:nvPicPr>
          <p:cNvPr id="43012" name="Picture 4" descr="3avgagud[1]"/>
          <p:cNvPicPr>
            <a:picLocks noChangeAspect="1" noChangeArrowheads="1"/>
          </p:cNvPicPr>
          <p:nvPr/>
        </p:nvPicPr>
        <p:blipFill>
          <a:blip r:embed="rId5" cstate="print">
            <a:lum bright="70000" contrast="-70000"/>
          </a:blip>
          <a:srcRect/>
          <a:stretch>
            <a:fillRect/>
          </a:stretch>
        </p:blipFill>
        <p:spPr bwMode="auto">
          <a:xfrm>
            <a:off x="-76200" y="1295400"/>
            <a:ext cx="3048000" cy="4419600"/>
          </a:xfrm>
          <a:prstGeom prst="rect">
            <a:avLst/>
          </a:prstGeom>
          <a:noFill/>
        </p:spPr>
      </p:pic>
      <p:pic>
        <p:nvPicPr>
          <p:cNvPr id="43013" name="Picture 5" descr="tcv2avr_[1]"/>
          <p:cNvPicPr>
            <a:picLocks noChangeAspect="1" noChangeArrowheads="1"/>
          </p:cNvPicPr>
          <p:nvPr/>
        </p:nvPicPr>
        <p:blipFill>
          <a:blip r:embed="rId6" cstate="print">
            <a:lum bright="70000" contrast="-70000"/>
          </a:blip>
          <a:srcRect/>
          <a:stretch>
            <a:fillRect/>
          </a:stretch>
        </p:blipFill>
        <p:spPr bwMode="auto">
          <a:xfrm>
            <a:off x="2971800" y="3505200"/>
            <a:ext cx="3352800" cy="2170113"/>
          </a:xfrm>
          <a:prstGeom prst="rect">
            <a:avLst/>
          </a:prstGeom>
          <a:noFill/>
        </p:spPr>
      </p:pic>
      <p:sp>
        <p:nvSpPr>
          <p:cNvPr id="43014" name="Rectangle 6"/>
          <p:cNvSpPr>
            <a:spLocks noChangeArrowheads="1"/>
          </p:cNvSpPr>
          <p:nvPr/>
        </p:nvSpPr>
        <p:spPr bwMode="auto">
          <a:xfrm>
            <a:off x="-76200" y="1219200"/>
            <a:ext cx="9144000" cy="76200"/>
          </a:xfrm>
          <a:prstGeom prst="rect">
            <a:avLst/>
          </a:prstGeom>
          <a:solidFill>
            <a:schemeClr val="bg2"/>
          </a:solidFill>
          <a:ln w="9525">
            <a:solidFill>
              <a:schemeClr val="bg2"/>
            </a:solidFill>
            <a:miter lim="800000"/>
            <a:headEnd/>
            <a:tailEnd/>
          </a:ln>
          <a:effectLst/>
        </p:spPr>
        <p:txBody>
          <a:bodyPr wrap="none" anchor="ctr"/>
          <a:lstStyle/>
          <a:p>
            <a:endParaRPr lang="en-US"/>
          </a:p>
        </p:txBody>
      </p:sp>
      <p:sp>
        <p:nvSpPr>
          <p:cNvPr id="43015" name="Rectangle 7"/>
          <p:cNvSpPr>
            <a:spLocks noChangeArrowheads="1"/>
          </p:cNvSpPr>
          <p:nvPr/>
        </p:nvSpPr>
        <p:spPr bwMode="auto">
          <a:xfrm>
            <a:off x="0" y="5638800"/>
            <a:ext cx="9144000" cy="76200"/>
          </a:xfrm>
          <a:prstGeom prst="rect">
            <a:avLst/>
          </a:prstGeom>
          <a:solidFill>
            <a:schemeClr val="bg2"/>
          </a:solidFill>
          <a:ln w="9525">
            <a:solidFill>
              <a:schemeClr val="bg2"/>
            </a:solidFill>
            <a:miter lim="800000"/>
            <a:headEnd/>
            <a:tailEnd/>
          </a:ln>
          <a:effectLst/>
        </p:spPr>
        <p:txBody>
          <a:bodyPr wrap="none" anchor="ctr"/>
          <a:lstStyle/>
          <a:p>
            <a:endParaRPr lang="en-US"/>
          </a:p>
        </p:txBody>
      </p:sp>
      <p:sp>
        <p:nvSpPr>
          <p:cNvPr id="43016" name="Text Box 8"/>
          <p:cNvSpPr txBox="1">
            <a:spLocks noChangeArrowheads="1"/>
          </p:cNvSpPr>
          <p:nvPr/>
        </p:nvSpPr>
        <p:spPr bwMode="auto">
          <a:xfrm>
            <a:off x="2619375" y="228600"/>
            <a:ext cx="4010025" cy="762000"/>
          </a:xfrm>
          <a:prstGeom prst="rect">
            <a:avLst/>
          </a:prstGeom>
          <a:noFill/>
          <a:ln w="9525">
            <a:noFill/>
            <a:miter lim="800000"/>
            <a:headEnd/>
            <a:tailEnd/>
          </a:ln>
          <a:effectLst/>
        </p:spPr>
        <p:txBody>
          <a:bodyPr wrap="none">
            <a:spAutoFit/>
          </a:bodyPr>
          <a:lstStyle/>
          <a:p>
            <a:r>
              <a:rPr lang="en-US" sz="4400" b="1" dirty="0">
                <a:solidFill>
                  <a:srgbClr val="FFC000"/>
                </a:solidFill>
                <a:effectLst>
                  <a:outerShdw blurRad="38100" dist="38100" dir="2700000" algn="tl">
                    <a:srgbClr val="000000"/>
                  </a:outerShdw>
                </a:effectLst>
                <a:latin typeface="Comic Sans MS" pitchFamily="66" charset="0"/>
              </a:rPr>
              <a:t>Proverbs 22:6</a:t>
            </a:r>
          </a:p>
        </p:txBody>
      </p:sp>
      <p:sp>
        <p:nvSpPr>
          <p:cNvPr id="43019" name="Text Box 11"/>
          <p:cNvSpPr txBox="1">
            <a:spLocks noChangeArrowheads="1"/>
          </p:cNvSpPr>
          <p:nvPr/>
        </p:nvSpPr>
        <p:spPr bwMode="auto">
          <a:xfrm>
            <a:off x="609600" y="2438400"/>
            <a:ext cx="8077200" cy="1076325"/>
          </a:xfrm>
          <a:prstGeom prst="rect">
            <a:avLst/>
          </a:prstGeom>
          <a:solidFill>
            <a:schemeClr val="tx1"/>
          </a:solidFill>
          <a:ln w="9525">
            <a:solidFill>
              <a:schemeClr val="bg2"/>
            </a:solidFill>
            <a:miter lim="800000"/>
            <a:headEnd/>
            <a:tailEnd/>
          </a:ln>
          <a:effectLst/>
        </p:spPr>
        <p:txBody>
          <a:bodyPr>
            <a:spAutoFit/>
          </a:bodyPr>
          <a:lstStyle/>
          <a:p>
            <a:pPr algn="ctr"/>
            <a:r>
              <a:rPr lang="en-US" sz="3200" b="1">
                <a:solidFill>
                  <a:schemeClr val="bg2"/>
                </a:solidFill>
                <a:latin typeface="Times New Roman" pitchFamily="18" charset="0"/>
              </a:rPr>
              <a:t>Train up a child in the way he should go, And when he is old he will not depart from it. </a:t>
            </a:r>
          </a:p>
        </p:txBody>
      </p:sp>
      <p:sp>
        <p:nvSpPr>
          <p:cNvPr id="43020" name="Text Box 12"/>
          <p:cNvSpPr txBox="1">
            <a:spLocks noChangeArrowheads="1"/>
          </p:cNvSpPr>
          <p:nvPr/>
        </p:nvSpPr>
        <p:spPr bwMode="auto">
          <a:xfrm>
            <a:off x="304800" y="3657600"/>
            <a:ext cx="4191000" cy="1538883"/>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wrap="square">
            <a:spAutoFit/>
          </a:bodyPr>
          <a:lstStyle/>
          <a:p>
            <a:pPr algn="ctr"/>
            <a:r>
              <a:rPr lang="en-US" sz="3200" b="1" i="1" dirty="0" smtClean="0">
                <a:solidFill>
                  <a:srgbClr val="3333CC"/>
                </a:solidFill>
              </a:rPr>
              <a:t>Correctly Trained</a:t>
            </a:r>
          </a:p>
          <a:p>
            <a:pPr algn="ctr"/>
            <a:r>
              <a:rPr lang="en-US" sz="3200" i="1" dirty="0" smtClean="0">
                <a:solidFill>
                  <a:srgbClr val="3333CC"/>
                </a:solidFill>
              </a:rPr>
              <a:t>Jehoshaphat</a:t>
            </a:r>
            <a:r>
              <a:rPr lang="en-US" sz="3000" i="1" dirty="0" smtClean="0">
                <a:solidFill>
                  <a:srgbClr val="3333CC"/>
                </a:solidFill>
              </a:rPr>
              <a:t/>
            </a:r>
            <a:br>
              <a:rPr lang="en-US" sz="3000" i="1" dirty="0" smtClean="0">
                <a:solidFill>
                  <a:srgbClr val="3333CC"/>
                </a:solidFill>
              </a:rPr>
            </a:br>
            <a:r>
              <a:rPr lang="en-US" sz="3000" i="1" dirty="0" smtClean="0">
                <a:solidFill>
                  <a:srgbClr val="3333CC"/>
                </a:solidFill>
              </a:rPr>
              <a:t>(2 Chron. 17:3; 20:32)</a:t>
            </a:r>
            <a:endParaRPr lang="en-US" sz="3000" i="1" dirty="0">
              <a:solidFill>
                <a:srgbClr val="3333CC"/>
              </a:solidFill>
            </a:endParaRPr>
          </a:p>
        </p:txBody>
      </p:sp>
      <p:sp>
        <p:nvSpPr>
          <p:cNvPr id="11" name="Text Box 12"/>
          <p:cNvSpPr txBox="1">
            <a:spLocks noChangeArrowheads="1"/>
          </p:cNvSpPr>
          <p:nvPr/>
        </p:nvSpPr>
        <p:spPr bwMode="auto">
          <a:xfrm>
            <a:off x="4648200" y="3657600"/>
            <a:ext cx="4191000" cy="1508105"/>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wrap="square">
            <a:spAutoFit/>
          </a:bodyPr>
          <a:lstStyle/>
          <a:p>
            <a:pPr algn="ctr"/>
            <a:r>
              <a:rPr lang="en-US" sz="3200" b="1" i="1" dirty="0" smtClean="0">
                <a:solidFill>
                  <a:srgbClr val="FF0000"/>
                </a:solidFill>
              </a:rPr>
              <a:t>Incorrectly Trained</a:t>
            </a:r>
          </a:p>
          <a:p>
            <a:pPr algn="ctr"/>
            <a:r>
              <a:rPr lang="en-US" sz="3000" i="1" dirty="0" err="1" smtClean="0">
                <a:solidFill>
                  <a:srgbClr val="FF0000"/>
                </a:solidFill>
              </a:rPr>
              <a:t>Ahaziah</a:t>
            </a:r>
            <a:r>
              <a:rPr lang="en-US" sz="3000" i="1" dirty="0" smtClean="0">
                <a:solidFill>
                  <a:srgbClr val="FF0000"/>
                </a:solidFill>
              </a:rPr>
              <a:t/>
            </a:r>
            <a:br>
              <a:rPr lang="en-US" sz="3000" i="1" dirty="0" smtClean="0">
                <a:solidFill>
                  <a:srgbClr val="FF0000"/>
                </a:solidFill>
              </a:rPr>
            </a:br>
            <a:r>
              <a:rPr lang="en-US" sz="3000" i="1" dirty="0" smtClean="0">
                <a:solidFill>
                  <a:srgbClr val="FF0000"/>
                </a:solidFill>
              </a:rPr>
              <a:t>(2 Chron. 22:2, 3)</a:t>
            </a:r>
          </a:p>
        </p:txBody>
      </p:sp>
    </p:spTree>
    <p:extLst>
      <p:ext uri="{BB962C8B-B14F-4D97-AF65-F5344CB8AC3E}">
        <p14:creationId xmlns:p14="http://schemas.microsoft.com/office/powerpoint/2010/main" val="418585999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43020">
                                            <p:bg/>
                                          </p:spTgt>
                                        </p:tgtEl>
                                        <p:attrNameLst>
                                          <p:attrName>style.visibility</p:attrName>
                                        </p:attrNameLst>
                                      </p:cBhvr>
                                      <p:to>
                                        <p:strVal val="visible"/>
                                      </p:to>
                                    </p:set>
                                    <p:anim calcmode="lin" valueType="num">
                                      <p:cBhvr>
                                        <p:cTn id="7" dur="1000" fill="hold"/>
                                        <p:tgtEl>
                                          <p:spTgt spid="43020">
                                            <p:bg/>
                                          </p:spTgt>
                                        </p:tgtEl>
                                        <p:attrNameLst>
                                          <p:attrName>ppt_w</p:attrName>
                                        </p:attrNameLst>
                                      </p:cBhvr>
                                      <p:tavLst>
                                        <p:tav tm="0">
                                          <p:val>
                                            <p:fltVal val="0"/>
                                          </p:val>
                                        </p:tav>
                                        <p:tav tm="100000">
                                          <p:val>
                                            <p:strVal val="#ppt_w"/>
                                          </p:val>
                                        </p:tav>
                                      </p:tavLst>
                                    </p:anim>
                                    <p:anim calcmode="lin" valueType="num">
                                      <p:cBhvr>
                                        <p:cTn id="8" dur="1000" fill="hold"/>
                                        <p:tgtEl>
                                          <p:spTgt spid="43020">
                                            <p:bg/>
                                          </p:spTgt>
                                        </p:tgtEl>
                                        <p:attrNameLst>
                                          <p:attrName>ppt_h</p:attrName>
                                        </p:attrNameLst>
                                      </p:cBhvr>
                                      <p:tavLst>
                                        <p:tav tm="0">
                                          <p:val>
                                            <p:fltVal val="0"/>
                                          </p:val>
                                        </p:tav>
                                        <p:tav tm="100000">
                                          <p:val>
                                            <p:strVal val="#ppt_h"/>
                                          </p:val>
                                        </p:tav>
                                      </p:tavLst>
                                    </p:anim>
                                    <p:anim calcmode="lin" valueType="num">
                                      <p:cBhvr>
                                        <p:cTn id="9" dur="1000" fill="hold"/>
                                        <p:tgtEl>
                                          <p:spTgt spid="43020">
                                            <p:bg/>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3020">
                                            <p:bg/>
                                          </p:spTgt>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childTnLst>
                                    <p:set>
                                      <p:cBhvr>
                                        <p:cTn id="12" dur="1" fill="hold">
                                          <p:stCondLst>
                                            <p:cond delay="0"/>
                                          </p:stCondLst>
                                        </p:cTn>
                                        <p:tgtEl>
                                          <p:spTgt spid="43020">
                                            <p:txEl>
                                              <p:pRg st="0" end="0"/>
                                            </p:txEl>
                                          </p:spTgt>
                                        </p:tgtEl>
                                        <p:attrNameLst>
                                          <p:attrName>style.visibility</p:attrName>
                                        </p:attrNameLst>
                                      </p:cBhvr>
                                      <p:to>
                                        <p:strVal val="visible"/>
                                      </p:to>
                                    </p:set>
                                    <p:anim calcmode="lin" valueType="num">
                                      <p:cBhvr>
                                        <p:cTn id="13" dur="1000" fill="hold"/>
                                        <p:tgtEl>
                                          <p:spTgt spid="43020">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43020">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43020">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43020">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grpId="0" nodeType="clickEffect">
                                  <p:stCondLst>
                                    <p:cond delay="0"/>
                                  </p:stCondLst>
                                  <p:childTnLst>
                                    <p:set>
                                      <p:cBhvr>
                                        <p:cTn id="20" dur="1" fill="hold">
                                          <p:stCondLst>
                                            <p:cond delay="0"/>
                                          </p:stCondLst>
                                        </p:cTn>
                                        <p:tgtEl>
                                          <p:spTgt spid="43020">
                                            <p:txEl>
                                              <p:pRg st="1" end="1"/>
                                            </p:txEl>
                                          </p:spTgt>
                                        </p:tgtEl>
                                        <p:attrNameLst>
                                          <p:attrName>style.visibility</p:attrName>
                                        </p:attrNameLst>
                                      </p:cBhvr>
                                      <p:to>
                                        <p:strVal val="visible"/>
                                      </p:to>
                                    </p:set>
                                    <p:animEffect transition="in" filter="randombar(horizontal)">
                                      <p:cBhvr>
                                        <p:cTn id="21" dur="500"/>
                                        <p:tgtEl>
                                          <p:spTgt spid="43020">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5" presetClass="entr" presetSubtype="0" fill="hold" grpId="0" nodeType="clickEffect">
                                  <p:stCondLst>
                                    <p:cond delay="0"/>
                                  </p:stCondLst>
                                  <p:childTnLst>
                                    <p:set>
                                      <p:cBhvr>
                                        <p:cTn id="25" dur="1" fill="hold">
                                          <p:stCondLst>
                                            <p:cond delay="0"/>
                                          </p:stCondLst>
                                        </p:cTn>
                                        <p:tgtEl>
                                          <p:spTgt spid="11">
                                            <p:bg/>
                                          </p:spTgt>
                                        </p:tgtEl>
                                        <p:attrNameLst>
                                          <p:attrName>style.visibility</p:attrName>
                                        </p:attrNameLst>
                                      </p:cBhvr>
                                      <p:to>
                                        <p:strVal val="visible"/>
                                      </p:to>
                                    </p:set>
                                    <p:anim calcmode="lin" valueType="num">
                                      <p:cBhvr>
                                        <p:cTn id="26" dur="1000" fill="hold"/>
                                        <p:tgtEl>
                                          <p:spTgt spid="11">
                                            <p:bg/>
                                          </p:spTgt>
                                        </p:tgtEl>
                                        <p:attrNameLst>
                                          <p:attrName>ppt_w</p:attrName>
                                        </p:attrNameLst>
                                      </p:cBhvr>
                                      <p:tavLst>
                                        <p:tav tm="0">
                                          <p:val>
                                            <p:fltVal val="0"/>
                                          </p:val>
                                        </p:tav>
                                        <p:tav tm="100000">
                                          <p:val>
                                            <p:strVal val="#ppt_w"/>
                                          </p:val>
                                        </p:tav>
                                      </p:tavLst>
                                    </p:anim>
                                    <p:anim calcmode="lin" valueType="num">
                                      <p:cBhvr>
                                        <p:cTn id="27" dur="1000" fill="hold"/>
                                        <p:tgtEl>
                                          <p:spTgt spid="11">
                                            <p:bg/>
                                          </p:spTgt>
                                        </p:tgtEl>
                                        <p:attrNameLst>
                                          <p:attrName>ppt_h</p:attrName>
                                        </p:attrNameLst>
                                      </p:cBhvr>
                                      <p:tavLst>
                                        <p:tav tm="0">
                                          <p:val>
                                            <p:fltVal val="0"/>
                                          </p:val>
                                        </p:tav>
                                        <p:tav tm="100000">
                                          <p:val>
                                            <p:strVal val="#ppt_h"/>
                                          </p:val>
                                        </p:tav>
                                      </p:tavLst>
                                    </p:anim>
                                    <p:anim calcmode="lin" valueType="num">
                                      <p:cBhvr>
                                        <p:cTn id="28" dur="1000" fill="hold"/>
                                        <p:tgtEl>
                                          <p:spTgt spid="11">
                                            <p:bg/>
                                          </p:spTgt>
                                        </p:tgtEl>
                                        <p:attrNameLst>
                                          <p:attrName>ppt_x</p:attrName>
                                        </p:attrNameLst>
                                      </p:cBhvr>
                                      <p:tavLst>
                                        <p:tav tm="0" fmla="#ppt_x+(cos(-2*pi*(1-$))*-#ppt_x-sin(-2*pi*(1-$))*(1-#ppt_y))*(1-$)">
                                          <p:val>
                                            <p:fltVal val="0"/>
                                          </p:val>
                                        </p:tav>
                                        <p:tav tm="100000">
                                          <p:val>
                                            <p:fltVal val="1"/>
                                          </p:val>
                                        </p:tav>
                                      </p:tavLst>
                                    </p:anim>
                                    <p:anim calcmode="lin" valueType="num">
                                      <p:cBhvr>
                                        <p:cTn id="29" dur="1000" fill="hold"/>
                                        <p:tgtEl>
                                          <p:spTgt spid="11">
                                            <p:bg/>
                                          </p:spTgt>
                                        </p:tgtEl>
                                        <p:attrNameLst>
                                          <p:attrName>ppt_y</p:attrName>
                                        </p:attrNameLst>
                                      </p:cBhvr>
                                      <p:tavLst>
                                        <p:tav tm="0" fmla="#ppt_y+(sin(-2*pi*(1-$))*-#ppt_x+cos(-2*pi*(1-$))*(1-#ppt_y))*(1-$)">
                                          <p:val>
                                            <p:fltVal val="0"/>
                                          </p:val>
                                        </p:tav>
                                        <p:tav tm="100000">
                                          <p:val>
                                            <p:fltVal val="1"/>
                                          </p:val>
                                        </p:tav>
                                      </p:tavLst>
                                    </p:anim>
                                  </p:childTnLst>
                                </p:cTn>
                              </p:par>
                              <p:par>
                                <p:cTn id="30" presetID="15" presetClass="entr" presetSubtype="0" fill="hold" grpId="0" nodeType="withEffect">
                                  <p:stCondLst>
                                    <p:cond delay="0"/>
                                  </p:stCondLst>
                                  <p:childTnLst>
                                    <p:set>
                                      <p:cBhvr>
                                        <p:cTn id="31" dur="1" fill="hold">
                                          <p:stCondLst>
                                            <p:cond delay="0"/>
                                          </p:stCondLst>
                                        </p:cTn>
                                        <p:tgtEl>
                                          <p:spTgt spid="11">
                                            <p:txEl>
                                              <p:pRg st="0" end="0"/>
                                            </p:txEl>
                                          </p:spTgt>
                                        </p:tgtEl>
                                        <p:attrNameLst>
                                          <p:attrName>style.visibility</p:attrName>
                                        </p:attrNameLst>
                                      </p:cBhvr>
                                      <p:to>
                                        <p:strVal val="visible"/>
                                      </p:to>
                                    </p:set>
                                    <p:anim calcmode="lin" valueType="num">
                                      <p:cBhvr>
                                        <p:cTn id="32" dur="1000" fill="hold"/>
                                        <p:tgtEl>
                                          <p:spTgt spid="11">
                                            <p:txEl>
                                              <p:pRg st="0" end="0"/>
                                            </p:txEl>
                                          </p:spTgt>
                                        </p:tgtEl>
                                        <p:attrNameLst>
                                          <p:attrName>ppt_w</p:attrName>
                                        </p:attrNameLst>
                                      </p:cBhvr>
                                      <p:tavLst>
                                        <p:tav tm="0">
                                          <p:val>
                                            <p:fltVal val="0"/>
                                          </p:val>
                                        </p:tav>
                                        <p:tav tm="100000">
                                          <p:val>
                                            <p:strVal val="#ppt_w"/>
                                          </p:val>
                                        </p:tav>
                                      </p:tavLst>
                                    </p:anim>
                                    <p:anim calcmode="lin" valueType="num">
                                      <p:cBhvr>
                                        <p:cTn id="33" dur="1000" fill="hold"/>
                                        <p:tgtEl>
                                          <p:spTgt spid="11">
                                            <p:txEl>
                                              <p:pRg st="0" end="0"/>
                                            </p:txEl>
                                          </p:spTgt>
                                        </p:tgtEl>
                                        <p:attrNameLst>
                                          <p:attrName>ppt_h</p:attrName>
                                        </p:attrNameLst>
                                      </p:cBhvr>
                                      <p:tavLst>
                                        <p:tav tm="0">
                                          <p:val>
                                            <p:fltVal val="0"/>
                                          </p:val>
                                        </p:tav>
                                        <p:tav tm="100000">
                                          <p:val>
                                            <p:strVal val="#ppt_h"/>
                                          </p:val>
                                        </p:tav>
                                      </p:tavLst>
                                    </p:anim>
                                    <p:anim calcmode="lin" valueType="num">
                                      <p:cBhvr>
                                        <p:cTn id="34" dur="1000" fill="hold"/>
                                        <p:tgtEl>
                                          <p:spTgt spid="11">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35" dur="1000" fill="hold"/>
                                        <p:tgtEl>
                                          <p:spTgt spid="11">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grpId="0" nodeType="clickEffect">
                                  <p:stCondLst>
                                    <p:cond delay="0"/>
                                  </p:stCondLst>
                                  <p:childTnLst>
                                    <p:set>
                                      <p:cBhvr>
                                        <p:cTn id="39" dur="1" fill="hold">
                                          <p:stCondLst>
                                            <p:cond delay="0"/>
                                          </p:stCondLst>
                                        </p:cTn>
                                        <p:tgtEl>
                                          <p:spTgt spid="11">
                                            <p:txEl>
                                              <p:pRg st="1" end="1"/>
                                            </p:txEl>
                                          </p:spTgt>
                                        </p:tgtEl>
                                        <p:attrNameLst>
                                          <p:attrName>style.visibility</p:attrName>
                                        </p:attrNameLst>
                                      </p:cBhvr>
                                      <p:to>
                                        <p:strVal val="visible"/>
                                      </p:to>
                                    </p:set>
                                    <p:animEffect transition="in" filter="randombar(horizontal)">
                                      <p:cBhvr>
                                        <p:cTn id="40" dur="5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20" grpId="0" uiExpand="1" build="p" animBg="1"/>
      <p:bldP spid="11"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descr="j0284941"/>
          <p:cNvPicPr>
            <a:picLocks noChangeAspect="1" noChangeArrowheads="1"/>
          </p:cNvPicPr>
          <p:nvPr/>
        </p:nvPicPr>
        <p:blipFill>
          <a:blip r:embed="rId2" cstate="print">
            <a:lum bright="70000" contrast="-70000"/>
          </a:blip>
          <a:srcRect/>
          <a:stretch>
            <a:fillRect/>
          </a:stretch>
        </p:blipFill>
        <p:spPr bwMode="auto">
          <a:xfrm>
            <a:off x="2971800" y="1277938"/>
            <a:ext cx="3352800" cy="2217737"/>
          </a:xfrm>
          <a:prstGeom prst="rect">
            <a:avLst/>
          </a:prstGeom>
          <a:noFill/>
        </p:spPr>
      </p:pic>
      <p:pic>
        <p:nvPicPr>
          <p:cNvPr id="44035" name="Picture 3" descr="uwdd1pbp[1]"/>
          <p:cNvPicPr>
            <a:picLocks noChangeAspect="1" noChangeArrowheads="1"/>
          </p:cNvPicPr>
          <p:nvPr/>
        </p:nvPicPr>
        <p:blipFill>
          <a:blip r:embed="rId3" cstate="print">
            <a:lum bright="70000" contrast="-70000"/>
          </a:blip>
          <a:srcRect/>
          <a:stretch>
            <a:fillRect/>
          </a:stretch>
        </p:blipFill>
        <p:spPr bwMode="auto">
          <a:xfrm>
            <a:off x="6324600" y="1295400"/>
            <a:ext cx="2938463" cy="4419600"/>
          </a:xfrm>
          <a:prstGeom prst="rect">
            <a:avLst/>
          </a:prstGeom>
          <a:noFill/>
        </p:spPr>
      </p:pic>
      <p:pic>
        <p:nvPicPr>
          <p:cNvPr id="44036" name="Picture 4" descr="3avgagud[1]"/>
          <p:cNvPicPr>
            <a:picLocks noChangeAspect="1" noChangeArrowheads="1"/>
          </p:cNvPicPr>
          <p:nvPr/>
        </p:nvPicPr>
        <p:blipFill>
          <a:blip r:embed="rId4" cstate="print">
            <a:lum bright="70000" contrast="-70000"/>
          </a:blip>
          <a:srcRect/>
          <a:stretch>
            <a:fillRect/>
          </a:stretch>
        </p:blipFill>
        <p:spPr bwMode="auto">
          <a:xfrm>
            <a:off x="-76200" y="1295400"/>
            <a:ext cx="3048000" cy="4419600"/>
          </a:xfrm>
          <a:prstGeom prst="rect">
            <a:avLst/>
          </a:prstGeom>
          <a:noFill/>
        </p:spPr>
      </p:pic>
      <p:pic>
        <p:nvPicPr>
          <p:cNvPr id="44037" name="Picture 5" descr="tcv2avr_[1]"/>
          <p:cNvPicPr>
            <a:picLocks noChangeAspect="1" noChangeArrowheads="1"/>
          </p:cNvPicPr>
          <p:nvPr/>
        </p:nvPicPr>
        <p:blipFill>
          <a:blip r:embed="rId5" cstate="print">
            <a:lum bright="70000" contrast="-70000"/>
          </a:blip>
          <a:srcRect/>
          <a:stretch>
            <a:fillRect/>
          </a:stretch>
        </p:blipFill>
        <p:spPr bwMode="auto">
          <a:xfrm>
            <a:off x="2971800" y="3505200"/>
            <a:ext cx="3352800" cy="2170113"/>
          </a:xfrm>
          <a:prstGeom prst="rect">
            <a:avLst/>
          </a:prstGeom>
          <a:noFill/>
        </p:spPr>
      </p:pic>
      <p:sp>
        <p:nvSpPr>
          <p:cNvPr id="44038" name="Rectangle 6"/>
          <p:cNvSpPr>
            <a:spLocks noChangeArrowheads="1"/>
          </p:cNvSpPr>
          <p:nvPr/>
        </p:nvSpPr>
        <p:spPr bwMode="auto">
          <a:xfrm>
            <a:off x="-76200" y="1219200"/>
            <a:ext cx="9144000" cy="76200"/>
          </a:xfrm>
          <a:prstGeom prst="rect">
            <a:avLst/>
          </a:prstGeom>
          <a:solidFill>
            <a:schemeClr val="bg2"/>
          </a:solidFill>
          <a:ln w="9525">
            <a:solidFill>
              <a:schemeClr val="bg2"/>
            </a:solidFill>
            <a:miter lim="800000"/>
            <a:headEnd/>
            <a:tailEnd/>
          </a:ln>
          <a:effectLst/>
        </p:spPr>
        <p:txBody>
          <a:bodyPr wrap="none" anchor="ctr"/>
          <a:lstStyle/>
          <a:p>
            <a:endParaRPr lang="en-US"/>
          </a:p>
        </p:txBody>
      </p:sp>
      <p:sp>
        <p:nvSpPr>
          <p:cNvPr id="44039" name="Rectangle 7"/>
          <p:cNvSpPr>
            <a:spLocks noChangeArrowheads="1"/>
          </p:cNvSpPr>
          <p:nvPr/>
        </p:nvSpPr>
        <p:spPr bwMode="auto">
          <a:xfrm>
            <a:off x="0" y="5638800"/>
            <a:ext cx="9144000" cy="76200"/>
          </a:xfrm>
          <a:prstGeom prst="rect">
            <a:avLst/>
          </a:prstGeom>
          <a:solidFill>
            <a:schemeClr val="bg2"/>
          </a:solidFill>
          <a:ln w="9525">
            <a:solidFill>
              <a:schemeClr val="bg2"/>
            </a:solidFill>
            <a:miter lim="800000"/>
            <a:headEnd/>
            <a:tailEnd/>
          </a:ln>
          <a:effectLst/>
        </p:spPr>
        <p:txBody>
          <a:bodyPr wrap="none" anchor="ctr"/>
          <a:lstStyle/>
          <a:p>
            <a:endParaRPr lang="en-US"/>
          </a:p>
        </p:txBody>
      </p:sp>
      <p:sp>
        <p:nvSpPr>
          <p:cNvPr id="44040" name="Text Box 8"/>
          <p:cNvSpPr txBox="1">
            <a:spLocks noChangeArrowheads="1"/>
          </p:cNvSpPr>
          <p:nvPr/>
        </p:nvSpPr>
        <p:spPr bwMode="auto">
          <a:xfrm>
            <a:off x="3697288" y="228600"/>
            <a:ext cx="1712912" cy="762000"/>
          </a:xfrm>
          <a:prstGeom prst="rect">
            <a:avLst/>
          </a:prstGeom>
          <a:noFill/>
          <a:ln w="9525">
            <a:noFill/>
            <a:miter lim="800000"/>
            <a:headEnd/>
            <a:tailEnd/>
          </a:ln>
          <a:effectLst/>
        </p:spPr>
        <p:txBody>
          <a:bodyPr wrap="none">
            <a:spAutoFit/>
          </a:bodyPr>
          <a:lstStyle/>
          <a:p>
            <a:r>
              <a:rPr lang="en-US" sz="4400" b="1">
                <a:solidFill>
                  <a:srgbClr val="FFFF66"/>
                </a:solidFill>
                <a:effectLst>
                  <a:outerShdw blurRad="38100" dist="38100" dir="2700000" algn="tl">
                    <a:srgbClr val="000000"/>
                  </a:outerShdw>
                </a:effectLst>
                <a:latin typeface="Comic Sans MS" pitchFamily="66" charset="0"/>
              </a:rPr>
              <a:t>Why?</a:t>
            </a:r>
          </a:p>
        </p:txBody>
      </p:sp>
      <p:sp>
        <p:nvSpPr>
          <p:cNvPr id="44043" name="Text Box 11"/>
          <p:cNvSpPr txBox="1">
            <a:spLocks noChangeArrowheads="1"/>
          </p:cNvSpPr>
          <p:nvPr/>
        </p:nvSpPr>
        <p:spPr bwMode="auto">
          <a:xfrm>
            <a:off x="1057751" y="1828800"/>
            <a:ext cx="7255512" cy="3139321"/>
          </a:xfrm>
          <a:prstGeom prst="rect">
            <a:avLst/>
          </a:prstGeom>
          <a:noFill/>
          <a:ln w="9525">
            <a:noFill/>
            <a:miter lim="800000"/>
            <a:headEnd/>
            <a:tailEnd/>
          </a:ln>
          <a:effectLst/>
        </p:spPr>
        <p:txBody>
          <a:bodyPr wrap="none">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6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Knowing why</a:t>
            </a:r>
          </a:p>
          <a:p>
            <a:pPr algn="ctr"/>
            <a:r>
              <a:rPr lang="en-US" sz="6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may help prevent</a:t>
            </a:r>
          </a:p>
          <a:p>
            <a:pPr algn="ctr"/>
            <a:r>
              <a:rPr lang="en-US" sz="6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losing more!</a:t>
            </a:r>
          </a:p>
        </p:txBody>
      </p:sp>
      <p:sp>
        <p:nvSpPr>
          <p:cNvPr id="2" name="TextBox 1"/>
          <p:cNvSpPr txBox="1"/>
          <p:nvPr/>
        </p:nvSpPr>
        <p:spPr>
          <a:xfrm>
            <a:off x="685801" y="5943600"/>
            <a:ext cx="7696199" cy="707886"/>
          </a:xfrm>
          <a:prstGeom prst="rect">
            <a:avLst/>
          </a:prstGeom>
          <a:noFill/>
        </p:spPr>
        <p:txBody>
          <a:bodyPr wrap="square" rtlCol="0">
            <a:spAutoFit/>
          </a:bodyPr>
          <a:lstStyle/>
          <a:p>
            <a:pPr algn="ctr"/>
            <a:r>
              <a:rPr lang="en-US" sz="2000" dirty="0" smtClean="0"/>
              <a:t>“A </a:t>
            </a:r>
            <a:r>
              <a:rPr lang="en-US" sz="2000" dirty="0"/>
              <a:t>prudent man foresees evil and hides himself, But the simple pass on and are </a:t>
            </a:r>
            <a:r>
              <a:rPr lang="en-US" sz="2000" dirty="0" smtClean="0"/>
              <a:t>punished” (Prov. 22:3)</a:t>
            </a:r>
            <a:endParaRPr lang="en-US" sz="2000" dirty="0"/>
          </a:p>
        </p:txBody>
      </p:sp>
    </p:spTree>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4043"/>
                                        </p:tgtEl>
                                        <p:attrNameLst>
                                          <p:attrName>style.visibility</p:attrName>
                                        </p:attrNameLst>
                                      </p:cBhvr>
                                      <p:to>
                                        <p:strVal val="visible"/>
                                      </p:to>
                                    </p:set>
                                    <p:animEffect transition="in" filter="fade">
                                      <p:cBhvr>
                                        <p:cTn id="7" dur="2750"/>
                                        <p:tgtEl>
                                          <p:spTgt spid="440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4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WordArt 3"/>
          <p:cNvSpPr>
            <a:spLocks noChangeArrowheads="1" noChangeShapeType="1" noTextEdit="1"/>
          </p:cNvSpPr>
          <p:nvPr/>
        </p:nvSpPr>
        <p:spPr bwMode="auto">
          <a:xfrm>
            <a:off x="609600" y="533400"/>
            <a:ext cx="8153400" cy="1176338"/>
          </a:xfrm>
          <a:prstGeom prst="rect">
            <a:avLst/>
          </a:prstGeom>
        </p:spPr>
        <p:txBody>
          <a:bodyPr wrap="none" fromWordArt="1">
            <a:prstTxWarp prst="textPlain">
              <a:avLst>
                <a:gd name="adj" fmla="val 50000"/>
              </a:avLst>
            </a:prstTxWarp>
          </a:bodyPr>
          <a:lstStyle/>
          <a:p>
            <a:pPr algn="ctr"/>
            <a:r>
              <a:rPr lang="en-US" sz="3600" kern="10" dirty="0" smtClean="0">
                <a:ln w="9525">
                  <a:noFill/>
                  <a:round/>
                  <a:headEnd/>
                  <a:tailEnd/>
                </a:ln>
                <a:solidFill>
                  <a:srgbClr val="FFC000"/>
                </a:solidFill>
                <a:effectLst>
                  <a:outerShdw dist="45791" dir="2021404" algn="ctr" rotWithShape="0">
                    <a:srgbClr val="B2B2B2">
                      <a:alpha val="80000"/>
                    </a:srgbClr>
                  </a:outerShdw>
                </a:effectLst>
                <a:latin typeface="Times New Roman"/>
                <a:cs typeface="Times New Roman"/>
              </a:rPr>
              <a:t>Why Do Some Young People Leave Christ?</a:t>
            </a:r>
            <a:endParaRPr lang="en-US" sz="3600" kern="10" dirty="0">
              <a:ln w="9525">
                <a:noFill/>
                <a:round/>
                <a:headEnd/>
                <a:tailEnd/>
              </a:ln>
              <a:solidFill>
                <a:srgbClr val="FFC000"/>
              </a:solidFill>
              <a:effectLst>
                <a:outerShdw dist="45791" dir="2021404" algn="ctr" rotWithShape="0">
                  <a:srgbClr val="B2B2B2">
                    <a:alpha val="80000"/>
                  </a:srgbClr>
                </a:outerShdw>
              </a:effectLst>
              <a:latin typeface="Times New Roman"/>
              <a:cs typeface="Times New Roman"/>
            </a:endParaRPr>
          </a:p>
        </p:txBody>
      </p:sp>
      <p:grpSp>
        <p:nvGrpSpPr>
          <p:cNvPr id="36873" name="Group 9"/>
          <p:cNvGrpSpPr>
            <a:grpSpLocks/>
          </p:cNvGrpSpPr>
          <p:nvPr/>
        </p:nvGrpSpPr>
        <p:grpSpPr bwMode="auto">
          <a:xfrm>
            <a:off x="0" y="2362200"/>
            <a:ext cx="9339263" cy="4495800"/>
            <a:chOff x="0" y="1488"/>
            <a:chExt cx="5883" cy="2832"/>
          </a:xfrm>
        </p:grpSpPr>
        <p:pic>
          <p:nvPicPr>
            <p:cNvPr id="36868" name="Picture 4" descr="j0284941"/>
            <p:cNvPicPr>
              <a:picLocks noChangeAspect="1" noChangeArrowheads="1"/>
            </p:cNvPicPr>
            <p:nvPr/>
          </p:nvPicPr>
          <p:blipFill>
            <a:blip r:embed="rId2" cstate="print">
              <a:lum bright="70000" contrast="-70000"/>
            </a:blip>
            <a:srcRect/>
            <a:stretch>
              <a:fillRect/>
            </a:stretch>
          </p:blipFill>
          <p:spPr bwMode="auto">
            <a:xfrm>
              <a:off x="1920" y="1525"/>
              <a:ext cx="2112" cy="1397"/>
            </a:xfrm>
            <a:prstGeom prst="rect">
              <a:avLst/>
            </a:prstGeom>
            <a:noFill/>
          </p:spPr>
        </p:pic>
        <p:pic>
          <p:nvPicPr>
            <p:cNvPr id="36869" name="Picture 5" descr="uwdd1pbp[1]"/>
            <p:cNvPicPr>
              <a:picLocks noChangeAspect="1" noChangeArrowheads="1"/>
            </p:cNvPicPr>
            <p:nvPr/>
          </p:nvPicPr>
          <p:blipFill>
            <a:blip r:embed="rId3" cstate="print">
              <a:lum bright="70000" contrast="-70000"/>
            </a:blip>
            <a:srcRect/>
            <a:stretch>
              <a:fillRect/>
            </a:stretch>
          </p:blipFill>
          <p:spPr bwMode="auto">
            <a:xfrm>
              <a:off x="4032" y="1536"/>
              <a:ext cx="1851" cy="2784"/>
            </a:xfrm>
            <a:prstGeom prst="rect">
              <a:avLst/>
            </a:prstGeom>
            <a:noFill/>
          </p:spPr>
        </p:pic>
        <p:pic>
          <p:nvPicPr>
            <p:cNvPr id="36870" name="Picture 6" descr="3avgagud[1]"/>
            <p:cNvPicPr>
              <a:picLocks noChangeAspect="1" noChangeArrowheads="1"/>
            </p:cNvPicPr>
            <p:nvPr/>
          </p:nvPicPr>
          <p:blipFill>
            <a:blip r:embed="rId4" cstate="print">
              <a:lum bright="70000" contrast="-70000"/>
            </a:blip>
            <a:srcRect/>
            <a:stretch>
              <a:fillRect/>
            </a:stretch>
          </p:blipFill>
          <p:spPr bwMode="auto">
            <a:xfrm>
              <a:off x="0" y="1536"/>
              <a:ext cx="1920" cy="2784"/>
            </a:xfrm>
            <a:prstGeom prst="rect">
              <a:avLst/>
            </a:prstGeom>
            <a:noFill/>
          </p:spPr>
        </p:pic>
        <p:pic>
          <p:nvPicPr>
            <p:cNvPr id="36871" name="Picture 7" descr="tcv2avr_[1]"/>
            <p:cNvPicPr>
              <a:picLocks noChangeAspect="1" noChangeArrowheads="1"/>
            </p:cNvPicPr>
            <p:nvPr/>
          </p:nvPicPr>
          <p:blipFill>
            <a:blip r:embed="rId5" cstate="print">
              <a:lum bright="70000" contrast="-70000"/>
            </a:blip>
            <a:srcRect/>
            <a:stretch>
              <a:fillRect/>
            </a:stretch>
          </p:blipFill>
          <p:spPr bwMode="auto">
            <a:xfrm>
              <a:off x="1920" y="2928"/>
              <a:ext cx="2112" cy="1367"/>
            </a:xfrm>
            <a:prstGeom prst="rect">
              <a:avLst/>
            </a:prstGeom>
            <a:noFill/>
          </p:spPr>
        </p:pic>
        <p:sp>
          <p:nvSpPr>
            <p:cNvPr id="36872" name="Rectangle 8"/>
            <p:cNvSpPr>
              <a:spLocks noChangeArrowheads="1"/>
            </p:cNvSpPr>
            <p:nvPr/>
          </p:nvSpPr>
          <p:spPr bwMode="auto">
            <a:xfrm>
              <a:off x="0" y="1488"/>
              <a:ext cx="5760" cy="48"/>
            </a:xfrm>
            <a:prstGeom prst="rect">
              <a:avLst/>
            </a:prstGeom>
            <a:solidFill>
              <a:schemeClr val="bg2"/>
            </a:solidFill>
            <a:ln w="9525">
              <a:solidFill>
                <a:schemeClr val="bg2"/>
              </a:solidFill>
              <a:miter lim="800000"/>
              <a:headEnd/>
              <a:tailEnd/>
            </a:ln>
            <a:effectLst/>
          </p:spPr>
          <p:txBody>
            <a:bodyPr wrap="none" anchor="ctr"/>
            <a:lstStyle/>
            <a:p>
              <a:endParaRPr lang="en-US"/>
            </a:p>
          </p:txBody>
        </p:sp>
      </p:grpSp>
    </p:spTree>
  </p:cSld>
  <p:clrMapOvr>
    <a:masterClrMapping/>
  </p:clrMapOvr>
  <p:transition spd="med">
    <p:wheel spokes="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WordArt 4"/>
          <p:cNvSpPr>
            <a:spLocks noChangeArrowheads="1" noChangeShapeType="1" noTextEdit="1"/>
          </p:cNvSpPr>
          <p:nvPr/>
        </p:nvSpPr>
        <p:spPr bwMode="auto">
          <a:xfrm>
            <a:off x="609600" y="533400"/>
            <a:ext cx="8153400" cy="1176338"/>
          </a:xfrm>
          <a:prstGeom prst="rect">
            <a:avLst/>
          </a:prstGeom>
        </p:spPr>
        <p:txBody>
          <a:bodyPr wrap="none" fromWordArt="1">
            <a:prstTxWarp prst="textPlain">
              <a:avLst>
                <a:gd name="adj" fmla="val 50000"/>
              </a:avLst>
            </a:prstTxWarp>
          </a:bodyPr>
          <a:lstStyle/>
          <a:p>
            <a:pPr algn="ctr"/>
            <a:r>
              <a:rPr lang="en-US" sz="3600" kern="10">
                <a:ln w="9525">
                  <a:noFill/>
                  <a:round/>
                  <a:headEnd/>
                  <a:tailEnd/>
                </a:ln>
                <a:solidFill>
                  <a:schemeClr val="bg2"/>
                </a:solidFill>
                <a:effectLst>
                  <a:outerShdw dist="45791" dir="2021404" algn="ctr" rotWithShape="0">
                    <a:srgbClr val="B2B2B2">
                      <a:alpha val="80000"/>
                    </a:srgbClr>
                  </a:outerShdw>
                </a:effectLst>
                <a:latin typeface="Times New Roman"/>
                <a:cs typeface="Times New Roman"/>
              </a:rPr>
              <a:t>Why Are We Losing Our Young People</a:t>
            </a:r>
          </a:p>
        </p:txBody>
      </p:sp>
      <p:sp>
        <p:nvSpPr>
          <p:cNvPr id="2053" name="AutoShape 5"/>
          <p:cNvSpPr>
            <a:spLocks noChangeArrowheads="1"/>
          </p:cNvSpPr>
          <p:nvPr/>
        </p:nvSpPr>
        <p:spPr bwMode="auto">
          <a:xfrm>
            <a:off x="609600" y="2209800"/>
            <a:ext cx="7924800" cy="533400"/>
          </a:xfrm>
          <a:prstGeom prst="roundRect">
            <a:avLst>
              <a:gd name="adj" fmla="val 50000"/>
            </a:avLst>
          </a:prstGeom>
          <a:solidFill>
            <a:schemeClr val="accent1"/>
          </a:solidFill>
          <a:ln w="9525">
            <a:solidFill>
              <a:schemeClr val="tx1"/>
            </a:solidFill>
            <a:round/>
            <a:headEnd/>
            <a:tailEnd/>
          </a:ln>
          <a:effectLst/>
        </p:spPr>
        <p:txBody>
          <a:bodyPr wrap="none" anchor="ctr"/>
          <a:lstStyle/>
          <a:p>
            <a:pPr algn="ctr"/>
            <a:r>
              <a:rPr lang="en-US" sz="3200" b="1">
                <a:effectLst>
                  <a:outerShdw blurRad="38100" dist="38100" dir="2700000" algn="tl">
                    <a:srgbClr val="000000"/>
                  </a:outerShdw>
                </a:effectLst>
                <a:latin typeface="Times New Roman" pitchFamily="18" charset="0"/>
              </a:rPr>
              <a:t>I. Bad Influence – of their Friends</a:t>
            </a:r>
          </a:p>
        </p:txBody>
      </p:sp>
      <p:sp>
        <p:nvSpPr>
          <p:cNvPr id="5" name="TextBox 4"/>
          <p:cNvSpPr txBox="1"/>
          <p:nvPr/>
        </p:nvSpPr>
        <p:spPr>
          <a:xfrm>
            <a:off x="685800" y="3609201"/>
            <a:ext cx="7772400" cy="2554545"/>
          </a:xfrm>
          <a:prstGeom prst="rect">
            <a:avLst/>
          </a:prstGeom>
          <a:noFill/>
        </p:spPr>
        <p:txBody>
          <a:bodyPr wrap="square" rtlCol="0">
            <a:spAutoFit/>
          </a:bodyPr>
          <a:lstStyle/>
          <a:p>
            <a:pPr algn="ctr"/>
            <a:r>
              <a:rPr lang="en-US" sz="4000" dirty="0" smtClean="0"/>
              <a:t>“The </a:t>
            </a:r>
            <a:r>
              <a:rPr lang="en-US" sz="4000" dirty="0"/>
              <a:t>righteous should choose his friends carefully, For the way of the wicked leads them </a:t>
            </a:r>
            <a:r>
              <a:rPr lang="en-US" sz="4000" dirty="0" smtClean="0"/>
              <a:t>astray” (Prov. 12:26)</a:t>
            </a:r>
            <a:endParaRPr lang="en-US" sz="4000" dirty="0"/>
          </a:p>
        </p:txBody>
      </p:sp>
    </p:spTree>
  </p:cSld>
  <p:clrMapOvr>
    <a:masterClrMapping/>
  </p:clrMapOvr>
  <p:transition spd="med">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0" presetClass="entr" presetSubtype="0" fill="hold" grpId="0" nodeType="afterEffect">
                                  <p:stCondLst>
                                    <p:cond delay="0"/>
                                  </p:stCondLst>
                                  <p:iterate type="lt">
                                    <p:tmPct val="10000"/>
                                  </p:iterate>
                                  <p:childTnLst>
                                    <p:set>
                                      <p:cBhvr>
                                        <p:cTn id="6" dur="1" fill="hold">
                                          <p:stCondLst>
                                            <p:cond delay="0"/>
                                          </p:stCondLst>
                                        </p:cTn>
                                        <p:tgtEl>
                                          <p:spTgt spid="2053"/>
                                        </p:tgtEl>
                                        <p:attrNameLst>
                                          <p:attrName>style.visibility</p:attrName>
                                        </p:attrNameLst>
                                      </p:cBhvr>
                                      <p:to>
                                        <p:strVal val="visible"/>
                                      </p:to>
                                    </p:set>
                                    <p:animEffect transition="in" filter="fade">
                                      <p:cBhvr>
                                        <p:cTn id="7" dur="500"/>
                                        <p:tgtEl>
                                          <p:spTgt spid="2053"/>
                                        </p:tgtEl>
                                      </p:cBhvr>
                                    </p:animEffect>
                                    <p:anim calcmode="lin" valueType="num">
                                      <p:cBhvr>
                                        <p:cTn id="8" dur="500" fill="hold"/>
                                        <p:tgtEl>
                                          <p:spTgt spid="2053"/>
                                        </p:tgtEl>
                                        <p:attrNameLst>
                                          <p:attrName>ppt_x</p:attrName>
                                        </p:attrNameLst>
                                      </p:cBhvr>
                                      <p:tavLst>
                                        <p:tav tm="0">
                                          <p:val>
                                            <p:strVal val="#ppt_x-.1"/>
                                          </p:val>
                                        </p:tav>
                                        <p:tav tm="100000">
                                          <p:val>
                                            <p:strVal val="#ppt_x"/>
                                          </p:val>
                                        </p:tav>
                                      </p:tavLst>
                                    </p:anim>
                                    <p:anim calcmode="lin" valueType="num">
                                      <p:cBhvr>
                                        <p:cTn id="9" dur="500" fill="hold"/>
                                        <p:tgtEl>
                                          <p:spTgt spid="2053"/>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animBg="1"/>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AutoShape 4"/>
          <p:cNvSpPr>
            <a:spLocks noChangeArrowheads="1"/>
          </p:cNvSpPr>
          <p:nvPr/>
        </p:nvSpPr>
        <p:spPr bwMode="auto">
          <a:xfrm>
            <a:off x="609600" y="304800"/>
            <a:ext cx="7924800" cy="533400"/>
          </a:xfrm>
          <a:prstGeom prst="roundRect">
            <a:avLst>
              <a:gd name="adj" fmla="val 50000"/>
            </a:avLst>
          </a:prstGeom>
          <a:solidFill>
            <a:schemeClr val="accent1"/>
          </a:solidFill>
          <a:ln w="9525">
            <a:solidFill>
              <a:schemeClr val="tx1"/>
            </a:solidFill>
            <a:round/>
            <a:headEnd/>
            <a:tailEnd/>
          </a:ln>
          <a:effectLst/>
        </p:spPr>
        <p:txBody>
          <a:bodyPr wrap="none" anchor="ctr"/>
          <a:lstStyle/>
          <a:p>
            <a:pPr algn="ctr"/>
            <a:r>
              <a:rPr lang="en-US" sz="3200" b="1">
                <a:effectLst>
                  <a:outerShdw blurRad="38100" dist="38100" dir="2700000" algn="tl">
                    <a:srgbClr val="000000"/>
                  </a:outerShdw>
                </a:effectLst>
                <a:latin typeface="Times New Roman" pitchFamily="18" charset="0"/>
              </a:rPr>
              <a:t>I. Bad Influence – of their Friends</a:t>
            </a:r>
          </a:p>
        </p:txBody>
      </p:sp>
      <p:sp>
        <p:nvSpPr>
          <p:cNvPr id="34823" name="Text Box 7"/>
          <p:cNvSpPr txBox="1">
            <a:spLocks noChangeArrowheads="1"/>
          </p:cNvSpPr>
          <p:nvPr/>
        </p:nvSpPr>
        <p:spPr bwMode="auto">
          <a:xfrm>
            <a:off x="762000" y="1447800"/>
            <a:ext cx="3317511" cy="2936188"/>
          </a:xfrm>
          <a:prstGeom prst="rect">
            <a:avLst/>
          </a:prstGeom>
          <a:noFill/>
          <a:ln w="9525">
            <a:noFill/>
            <a:miter lim="800000"/>
            <a:headEnd/>
            <a:tailEnd/>
          </a:ln>
          <a:effectLst/>
        </p:spPr>
        <p:txBody>
          <a:bodyPr wrap="none">
            <a:spAutoFit/>
          </a:bodyPr>
          <a:lstStyle/>
          <a:p>
            <a:pPr defTabSz="396875">
              <a:lnSpc>
                <a:spcPct val="110000"/>
              </a:lnSpc>
            </a:pPr>
            <a:r>
              <a:rPr lang="en-US" sz="2800" b="1" dirty="0">
                <a:effectLst>
                  <a:outerShdw blurRad="38100" dist="38100" dir="2700000" algn="tl">
                    <a:srgbClr val="000000"/>
                  </a:outerShdw>
                </a:effectLst>
              </a:rPr>
              <a:t>A. </a:t>
            </a:r>
            <a:r>
              <a:rPr lang="en-US" sz="2800" b="1" u="sng" dirty="0">
                <a:solidFill>
                  <a:srgbClr val="FFC000"/>
                </a:solidFill>
                <a:effectLst>
                  <a:outerShdw blurRad="38100" dist="38100" dir="2700000" algn="tl">
                    <a:srgbClr val="000000"/>
                  </a:outerShdw>
                </a:effectLst>
              </a:rPr>
              <a:t>Warnings</a:t>
            </a:r>
          </a:p>
          <a:p>
            <a:pPr defTabSz="396875">
              <a:lnSpc>
                <a:spcPct val="110000"/>
              </a:lnSpc>
            </a:pPr>
            <a:r>
              <a:rPr lang="en-US" sz="2800" dirty="0">
                <a:effectLst>
                  <a:outerShdw blurRad="38100" dist="38100" dir="2700000" algn="tl">
                    <a:srgbClr val="000000"/>
                  </a:outerShdw>
                </a:effectLst>
              </a:rPr>
              <a:t>	</a:t>
            </a:r>
            <a:r>
              <a:rPr lang="en-US" sz="2800" dirty="0" smtClean="0">
                <a:effectLst>
                  <a:outerShdw blurRad="38100" dist="38100" dir="2700000" algn="tl">
                    <a:srgbClr val="000000"/>
                  </a:outerShdw>
                </a:effectLst>
              </a:rPr>
              <a:t>1. </a:t>
            </a:r>
            <a:r>
              <a:rPr lang="en-US" sz="2800" dirty="0">
                <a:effectLst>
                  <a:outerShdw blurRad="38100" dist="38100" dir="2700000" algn="tl">
                    <a:srgbClr val="000000"/>
                  </a:outerShdw>
                </a:effectLst>
              </a:rPr>
              <a:t>Prov. 12:26</a:t>
            </a:r>
          </a:p>
          <a:p>
            <a:pPr defTabSz="396875">
              <a:lnSpc>
                <a:spcPct val="110000"/>
              </a:lnSpc>
            </a:pPr>
            <a:r>
              <a:rPr lang="en-US" sz="2800" dirty="0" smtClean="0">
                <a:effectLst>
                  <a:outerShdw blurRad="38100" dist="38100" dir="2700000" algn="tl">
                    <a:srgbClr val="000000"/>
                  </a:outerShdw>
                </a:effectLst>
              </a:rPr>
              <a:t>	2. Ex</a:t>
            </a:r>
            <a:r>
              <a:rPr lang="en-US" sz="2800" dirty="0" smtClean="0">
                <a:effectLst>
                  <a:outerShdw blurRad="38100" dist="38100" dir="2700000" algn="tl">
                    <a:srgbClr val="000000"/>
                  </a:outerShdw>
                </a:effectLst>
              </a:rPr>
              <a:t>. 34:12-16</a:t>
            </a:r>
          </a:p>
          <a:p>
            <a:pPr defTabSz="396875">
              <a:lnSpc>
                <a:spcPct val="110000"/>
              </a:lnSpc>
            </a:pPr>
            <a:r>
              <a:rPr lang="en-US" sz="2800" dirty="0">
                <a:effectLst>
                  <a:outerShdw blurRad="38100" dist="38100" dir="2700000" algn="tl">
                    <a:srgbClr val="000000"/>
                  </a:outerShdw>
                </a:effectLst>
              </a:rPr>
              <a:t>	</a:t>
            </a:r>
            <a:r>
              <a:rPr lang="en-US" sz="2800" dirty="0" smtClean="0">
                <a:effectLst>
                  <a:outerShdw blurRad="38100" dist="38100" dir="2700000" algn="tl">
                    <a:srgbClr val="000000"/>
                  </a:outerShdw>
                </a:effectLst>
              </a:rPr>
              <a:t>3. </a:t>
            </a:r>
            <a:r>
              <a:rPr lang="en-US" sz="2800" dirty="0" smtClean="0">
                <a:effectLst>
                  <a:outerShdw blurRad="38100" dist="38100" dir="2700000" algn="tl">
                    <a:srgbClr val="000000"/>
                  </a:outerShdw>
                </a:effectLst>
              </a:rPr>
              <a:t>Prov</a:t>
            </a:r>
            <a:r>
              <a:rPr lang="en-US" sz="2800" dirty="0">
                <a:effectLst>
                  <a:outerShdw blurRad="38100" dist="38100" dir="2700000" algn="tl">
                    <a:srgbClr val="000000"/>
                  </a:outerShdw>
                </a:effectLst>
              </a:rPr>
              <a:t>. 1:10-19</a:t>
            </a:r>
          </a:p>
          <a:p>
            <a:pPr defTabSz="396875">
              <a:lnSpc>
                <a:spcPct val="110000"/>
              </a:lnSpc>
            </a:pPr>
            <a:r>
              <a:rPr lang="en-US" sz="2800" dirty="0">
                <a:effectLst>
                  <a:outerShdw blurRad="38100" dist="38100" dir="2700000" algn="tl">
                    <a:srgbClr val="000000"/>
                  </a:outerShdw>
                </a:effectLst>
              </a:rPr>
              <a:t>	</a:t>
            </a:r>
            <a:r>
              <a:rPr lang="en-US" sz="2800" dirty="0" smtClean="0">
                <a:effectLst>
                  <a:outerShdw blurRad="38100" dist="38100" dir="2700000" algn="tl">
                    <a:srgbClr val="000000"/>
                  </a:outerShdw>
                </a:effectLst>
              </a:rPr>
              <a:t>4</a:t>
            </a:r>
            <a:r>
              <a:rPr lang="en-US" sz="2800" dirty="0" smtClean="0">
                <a:effectLst>
                  <a:outerShdw blurRad="38100" dist="38100" dir="2700000" algn="tl">
                    <a:srgbClr val="000000"/>
                  </a:outerShdw>
                </a:effectLst>
              </a:rPr>
              <a:t>. </a:t>
            </a:r>
            <a:r>
              <a:rPr lang="en-US" sz="2800" dirty="0">
                <a:effectLst>
                  <a:outerShdw blurRad="38100" dist="38100" dir="2700000" algn="tl">
                    <a:srgbClr val="000000"/>
                  </a:outerShdw>
                </a:effectLst>
              </a:rPr>
              <a:t>Prov. 22:24-25</a:t>
            </a:r>
          </a:p>
          <a:p>
            <a:pPr defTabSz="396875">
              <a:lnSpc>
                <a:spcPct val="110000"/>
              </a:lnSpc>
            </a:pPr>
            <a:r>
              <a:rPr lang="en-US" sz="2800" dirty="0">
                <a:effectLst>
                  <a:outerShdw blurRad="38100" dist="38100" dir="2700000" algn="tl">
                    <a:srgbClr val="000000"/>
                  </a:outerShdw>
                </a:effectLst>
              </a:rPr>
              <a:t>	</a:t>
            </a:r>
            <a:r>
              <a:rPr lang="en-US" sz="2800" dirty="0" smtClean="0">
                <a:effectLst>
                  <a:outerShdw blurRad="38100" dist="38100" dir="2700000" algn="tl">
                    <a:srgbClr val="000000"/>
                  </a:outerShdw>
                </a:effectLst>
              </a:rPr>
              <a:t>5. </a:t>
            </a:r>
            <a:r>
              <a:rPr lang="en-US" sz="2800" dirty="0">
                <a:effectLst>
                  <a:outerShdw blurRad="38100" dist="38100" dir="2700000" algn="tl">
                    <a:srgbClr val="000000"/>
                  </a:outerShdw>
                </a:effectLst>
              </a:rPr>
              <a:t>1 Cor. 15:33</a:t>
            </a:r>
          </a:p>
        </p:txBody>
      </p:sp>
      <p:grpSp>
        <p:nvGrpSpPr>
          <p:cNvPr id="34827" name="Group 11"/>
          <p:cNvGrpSpPr>
            <a:grpSpLocks/>
          </p:cNvGrpSpPr>
          <p:nvPr/>
        </p:nvGrpSpPr>
        <p:grpSpPr bwMode="auto">
          <a:xfrm>
            <a:off x="4419600" y="1524000"/>
            <a:ext cx="4343400" cy="3990975"/>
            <a:chOff x="2784" y="1344"/>
            <a:chExt cx="2736" cy="2514"/>
          </a:xfrm>
        </p:grpSpPr>
        <p:sp>
          <p:nvSpPr>
            <p:cNvPr id="34825" name="Text Box 9"/>
            <p:cNvSpPr txBox="1">
              <a:spLocks noChangeArrowheads="1"/>
            </p:cNvSpPr>
            <p:nvPr/>
          </p:nvSpPr>
          <p:spPr bwMode="auto">
            <a:xfrm>
              <a:off x="2784" y="1344"/>
              <a:ext cx="2736" cy="2514"/>
            </a:xfrm>
            <a:prstGeom prst="rect">
              <a:avLst/>
            </a:prstGeom>
            <a:solidFill>
              <a:srgbClr val="3333CC"/>
            </a:solidFill>
            <a:ln w="9525">
              <a:solidFill>
                <a:srgbClr val="FFFF66"/>
              </a:solidFill>
              <a:miter lim="800000"/>
              <a:headEnd/>
              <a:tailEnd/>
            </a:ln>
            <a:effectLst/>
          </p:spPr>
          <p:txBody>
            <a:bodyPr>
              <a:spAutoFit/>
            </a:bodyPr>
            <a:lstStyle/>
            <a:p>
              <a:pPr marL="342900" indent="-342900">
                <a:lnSpc>
                  <a:spcPct val="130000"/>
                </a:lnSpc>
              </a:pPr>
              <a:endParaRPr lang="en-US" sz="2800">
                <a:solidFill>
                  <a:srgbClr val="FFFF66"/>
                </a:solidFill>
              </a:endParaRPr>
            </a:p>
            <a:p>
              <a:pPr marL="342900" indent="-342900">
                <a:lnSpc>
                  <a:spcPct val="130000"/>
                </a:lnSpc>
              </a:pPr>
              <a:endParaRPr lang="en-US" sz="2800">
                <a:solidFill>
                  <a:srgbClr val="FFFF66"/>
                </a:solidFill>
              </a:endParaRPr>
            </a:p>
            <a:p>
              <a:pPr marL="342900" indent="-342900">
                <a:lnSpc>
                  <a:spcPct val="130000"/>
                </a:lnSpc>
              </a:pPr>
              <a:endParaRPr lang="en-US" sz="2800">
                <a:solidFill>
                  <a:srgbClr val="FFFF66"/>
                </a:solidFill>
              </a:endParaRPr>
            </a:p>
            <a:p>
              <a:pPr marL="342900" indent="-342900">
                <a:lnSpc>
                  <a:spcPct val="130000"/>
                </a:lnSpc>
                <a:buFontTx/>
                <a:buAutoNum type="arabicPeriod"/>
              </a:pPr>
              <a:r>
                <a:rPr lang="en-US" sz="2800">
                  <a:solidFill>
                    <a:srgbClr val="FFFF66"/>
                  </a:solidFill>
                </a:rPr>
                <a:t>Power of friendship</a:t>
              </a:r>
            </a:p>
            <a:p>
              <a:pPr marL="342900" indent="-342900">
                <a:lnSpc>
                  <a:spcPct val="130000"/>
                </a:lnSpc>
                <a:buFontTx/>
                <a:buAutoNum type="arabicPeriod"/>
              </a:pPr>
              <a:r>
                <a:rPr lang="en-US" sz="2800">
                  <a:solidFill>
                    <a:srgbClr val="FFFF66"/>
                  </a:solidFill>
                </a:rPr>
                <a:t>May or may not see it</a:t>
              </a:r>
            </a:p>
            <a:p>
              <a:pPr marL="342900" indent="-342900">
                <a:lnSpc>
                  <a:spcPct val="130000"/>
                </a:lnSpc>
                <a:buFontTx/>
                <a:buAutoNum type="arabicPeriod"/>
              </a:pPr>
              <a:r>
                <a:rPr lang="en-US" sz="2800">
                  <a:solidFill>
                    <a:srgbClr val="FFFF66"/>
                  </a:solidFill>
                </a:rPr>
                <a:t>Where it could lead</a:t>
              </a:r>
            </a:p>
            <a:p>
              <a:pPr marL="342900" indent="-342900">
                <a:lnSpc>
                  <a:spcPct val="130000"/>
                </a:lnSpc>
              </a:pPr>
              <a:endParaRPr lang="en-US" sz="2800">
                <a:solidFill>
                  <a:srgbClr val="FFFF66"/>
                </a:solidFill>
              </a:endParaRPr>
            </a:p>
          </p:txBody>
        </p:sp>
        <p:sp>
          <p:nvSpPr>
            <p:cNvPr id="34826" name="Text Box 10"/>
            <p:cNvSpPr txBox="1">
              <a:spLocks noChangeArrowheads="1"/>
            </p:cNvSpPr>
            <p:nvPr/>
          </p:nvSpPr>
          <p:spPr bwMode="auto">
            <a:xfrm>
              <a:off x="3120" y="1536"/>
              <a:ext cx="2020" cy="750"/>
            </a:xfrm>
            <a:prstGeom prst="rect">
              <a:avLst/>
            </a:prstGeom>
            <a:noFill/>
            <a:ln w="9525">
              <a:noFill/>
              <a:miter lim="800000"/>
              <a:headEnd/>
              <a:tailEnd/>
            </a:ln>
            <a:effectLst/>
          </p:spPr>
          <p:txBody>
            <a:bodyPr>
              <a:spAutoFit/>
            </a:bodyPr>
            <a:lstStyle/>
            <a:p>
              <a:pPr algn="ctr"/>
              <a:r>
                <a:rPr lang="en-US" sz="3600" b="1">
                  <a:effectLst>
                    <a:outerShdw blurRad="38100" dist="38100" dir="2700000" algn="tl">
                      <a:srgbClr val="000000"/>
                    </a:outerShdw>
                  </a:effectLst>
                </a:rPr>
                <a:t>The Warnings</a:t>
              </a:r>
            </a:p>
            <a:p>
              <a:pPr algn="ctr"/>
              <a:r>
                <a:rPr lang="en-US" sz="3600" b="1">
                  <a:effectLst>
                    <a:outerShdw blurRad="38100" dist="38100" dir="2700000" algn="tl">
                      <a:srgbClr val="000000"/>
                    </a:outerShdw>
                  </a:effectLst>
                </a:rPr>
                <a:t>Tell Us</a:t>
              </a:r>
            </a:p>
          </p:txBody>
        </p:sp>
      </p:gr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grpId="0" nodeType="afterEffect">
                                  <p:stCondLst>
                                    <p:cond delay="0"/>
                                  </p:stCondLst>
                                  <p:childTnLst>
                                    <p:set>
                                      <p:cBhvr>
                                        <p:cTn id="6" dur="1" fill="hold">
                                          <p:stCondLst>
                                            <p:cond delay="0"/>
                                          </p:stCondLst>
                                        </p:cTn>
                                        <p:tgtEl>
                                          <p:spTgt spid="34823">
                                            <p:txEl>
                                              <p:pRg st="0" end="0"/>
                                            </p:txEl>
                                          </p:spTgt>
                                        </p:tgtEl>
                                        <p:attrNameLst>
                                          <p:attrName>style.visibility</p:attrName>
                                        </p:attrNameLst>
                                      </p:cBhvr>
                                      <p:to>
                                        <p:strVal val="visible"/>
                                      </p:to>
                                    </p:set>
                                    <p:anim calcmode="lin" valueType="num">
                                      <p:cBhvr additive="base">
                                        <p:cTn id="7" dur="500" fill="hold"/>
                                        <p:tgtEl>
                                          <p:spTgt spid="3482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482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6" fill="hold" grpId="0" nodeType="afterEffect">
                                  <p:stCondLst>
                                    <p:cond delay="0"/>
                                  </p:stCondLst>
                                  <p:childTnLst>
                                    <p:set>
                                      <p:cBhvr>
                                        <p:cTn id="11" dur="1" fill="hold">
                                          <p:stCondLst>
                                            <p:cond delay="0"/>
                                          </p:stCondLst>
                                        </p:cTn>
                                        <p:tgtEl>
                                          <p:spTgt spid="34823">
                                            <p:txEl>
                                              <p:pRg st="1" end="1"/>
                                            </p:txEl>
                                          </p:spTgt>
                                        </p:tgtEl>
                                        <p:attrNameLst>
                                          <p:attrName>style.visibility</p:attrName>
                                        </p:attrNameLst>
                                      </p:cBhvr>
                                      <p:to>
                                        <p:strVal val="visible"/>
                                      </p:to>
                                    </p:set>
                                    <p:anim calcmode="lin" valueType="num">
                                      <p:cBhvr additive="base">
                                        <p:cTn id="12" dur="500" fill="hold"/>
                                        <p:tgtEl>
                                          <p:spTgt spid="34823">
                                            <p:txEl>
                                              <p:pRg st="1" end="1"/>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348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6" fill="hold" grpId="0" nodeType="clickEffect">
                                  <p:stCondLst>
                                    <p:cond delay="0"/>
                                  </p:stCondLst>
                                  <p:childTnLst>
                                    <p:set>
                                      <p:cBhvr>
                                        <p:cTn id="17" dur="1" fill="hold">
                                          <p:stCondLst>
                                            <p:cond delay="0"/>
                                          </p:stCondLst>
                                        </p:cTn>
                                        <p:tgtEl>
                                          <p:spTgt spid="34823">
                                            <p:txEl>
                                              <p:pRg st="2" end="2"/>
                                            </p:txEl>
                                          </p:spTgt>
                                        </p:tgtEl>
                                        <p:attrNameLst>
                                          <p:attrName>style.visibility</p:attrName>
                                        </p:attrNameLst>
                                      </p:cBhvr>
                                      <p:to>
                                        <p:strVal val="visible"/>
                                      </p:to>
                                    </p:set>
                                    <p:anim calcmode="lin" valueType="num">
                                      <p:cBhvr additive="base">
                                        <p:cTn id="18" dur="500" fill="hold"/>
                                        <p:tgtEl>
                                          <p:spTgt spid="34823">
                                            <p:txEl>
                                              <p:pRg st="2" end="2"/>
                                            </p:txEl>
                                          </p:spTgt>
                                        </p:tgtEl>
                                        <p:attrNameLst>
                                          <p:attrName>ppt_x</p:attrName>
                                        </p:attrNameLst>
                                      </p:cBhvr>
                                      <p:tavLst>
                                        <p:tav tm="0">
                                          <p:val>
                                            <p:strVal val="1+#ppt_w/2"/>
                                          </p:val>
                                        </p:tav>
                                        <p:tav tm="100000">
                                          <p:val>
                                            <p:strVal val="#ppt_x"/>
                                          </p:val>
                                        </p:tav>
                                      </p:tavLst>
                                    </p:anim>
                                    <p:anim calcmode="lin" valueType="num">
                                      <p:cBhvr additive="base">
                                        <p:cTn id="19" dur="500" fill="hold"/>
                                        <p:tgtEl>
                                          <p:spTgt spid="348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6" fill="hold" grpId="0" nodeType="clickEffect">
                                  <p:stCondLst>
                                    <p:cond delay="0"/>
                                  </p:stCondLst>
                                  <p:childTnLst>
                                    <p:set>
                                      <p:cBhvr>
                                        <p:cTn id="23" dur="1" fill="hold">
                                          <p:stCondLst>
                                            <p:cond delay="0"/>
                                          </p:stCondLst>
                                        </p:cTn>
                                        <p:tgtEl>
                                          <p:spTgt spid="34823">
                                            <p:txEl>
                                              <p:pRg st="3" end="3"/>
                                            </p:txEl>
                                          </p:spTgt>
                                        </p:tgtEl>
                                        <p:attrNameLst>
                                          <p:attrName>style.visibility</p:attrName>
                                        </p:attrNameLst>
                                      </p:cBhvr>
                                      <p:to>
                                        <p:strVal val="visible"/>
                                      </p:to>
                                    </p:set>
                                    <p:anim calcmode="lin" valueType="num">
                                      <p:cBhvr additive="base">
                                        <p:cTn id="24" dur="500" fill="hold"/>
                                        <p:tgtEl>
                                          <p:spTgt spid="34823">
                                            <p:txEl>
                                              <p:pRg st="3" end="3"/>
                                            </p:txEl>
                                          </p:spTgt>
                                        </p:tgtEl>
                                        <p:attrNameLst>
                                          <p:attrName>ppt_x</p:attrName>
                                        </p:attrNameLst>
                                      </p:cBhvr>
                                      <p:tavLst>
                                        <p:tav tm="0">
                                          <p:val>
                                            <p:strVal val="1+#ppt_w/2"/>
                                          </p:val>
                                        </p:tav>
                                        <p:tav tm="100000">
                                          <p:val>
                                            <p:strVal val="#ppt_x"/>
                                          </p:val>
                                        </p:tav>
                                      </p:tavLst>
                                    </p:anim>
                                    <p:anim calcmode="lin" valueType="num">
                                      <p:cBhvr additive="base">
                                        <p:cTn id="25" dur="500" fill="hold"/>
                                        <p:tgtEl>
                                          <p:spTgt spid="348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6" fill="hold" grpId="0" nodeType="clickEffect">
                                  <p:stCondLst>
                                    <p:cond delay="0"/>
                                  </p:stCondLst>
                                  <p:childTnLst>
                                    <p:set>
                                      <p:cBhvr>
                                        <p:cTn id="29" dur="1" fill="hold">
                                          <p:stCondLst>
                                            <p:cond delay="0"/>
                                          </p:stCondLst>
                                        </p:cTn>
                                        <p:tgtEl>
                                          <p:spTgt spid="34823">
                                            <p:txEl>
                                              <p:pRg st="4" end="4"/>
                                            </p:txEl>
                                          </p:spTgt>
                                        </p:tgtEl>
                                        <p:attrNameLst>
                                          <p:attrName>style.visibility</p:attrName>
                                        </p:attrNameLst>
                                      </p:cBhvr>
                                      <p:to>
                                        <p:strVal val="visible"/>
                                      </p:to>
                                    </p:set>
                                    <p:anim calcmode="lin" valueType="num">
                                      <p:cBhvr additive="base">
                                        <p:cTn id="30" dur="500" fill="hold"/>
                                        <p:tgtEl>
                                          <p:spTgt spid="34823">
                                            <p:txEl>
                                              <p:pRg st="4" end="4"/>
                                            </p:txEl>
                                          </p:spTgt>
                                        </p:tgtEl>
                                        <p:attrNameLst>
                                          <p:attrName>ppt_x</p:attrName>
                                        </p:attrNameLst>
                                      </p:cBhvr>
                                      <p:tavLst>
                                        <p:tav tm="0">
                                          <p:val>
                                            <p:strVal val="1+#ppt_w/2"/>
                                          </p:val>
                                        </p:tav>
                                        <p:tav tm="100000">
                                          <p:val>
                                            <p:strVal val="#ppt_x"/>
                                          </p:val>
                                        </p:tav>
                                      </p:tavLst>
                                    </p:anim>
                                    <p:anim calcmode="lin" valueType="num">
                                      <p:cBhvr additive="base">
                                        <p:cTn id="31" dur="500" fill="hold"/>
                                        <p:tgtEl>
                                          <p:spTgt spid="348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6" fill="hold" grpId="0" nodeType="clickEffect">
                                  <p:stCondLst>
                                    <p:cond delay="0"/>
                                  </p:stCondLst>
                                  <p:childTnLst>
                                    <p:set>
                                      <p:cBhvr>
                                        <p:cTn id="35" dur="1" fill="hold">
                                          <p:stCondLst>
                                            <p:cond delay="0"/>
                                          </p:stCondLst>
                                        </p:cTn>
                                        <p:tgtEl>
                                          <p:spTgt spid="34823">
                                            <p:txEl>
                                              <p:pRg st="5" end="5"/>
                                            </p:txEl>
                                          </p:spTgt>
                                        </p:tgtEl>
                                        <p:attrNameLst>
                                          <p:attrName>style.visibility</p:attrName>
                                        </p:attrNameLst>
                                      </p:cBhvr>
                                      <p:to>
                                        <p:strVal val="visible"/>
                                      </p:to>
                                    </p:set>
                                    <p:anim calcmode="lin" valueType="num">
                                      <p:cBhvr additive="base">
                                        <p:cTn id="36" dur="500" fill="hold"/>
                                        <p:tgtEl>
                                          <p:spTgt spid="34823">
                                            <p:txEl>
                                              <p:pRg st="5" end="5"/>
                                            </p:txEl>
                                          </p:spTgt>
                                        </p:tgtEl>
                                        <p:attrNameLst>
                                          <p:attrName>ppt_x</p:attrName>
                                        </p:attrNameLst>
                                      </p:cBhvr>
                                      <p:tavLst>
                                        <p:tav tm="0">
                                          <p:val>
                                            <p:strVal val="1+#ppt_w/2"/>
                                          </p:val>
                                        </p:tav>
                                        <p:tav tm="100000">
                                          <p:val>
                                            <p:strVal val="#ppt_x"/>
                                          </p:val>
                                        </p:tav>
                                      </p:tavLst>
                                    </p:anim>
                                    <p:anim calcmode="lin" valueType="num">
                                      <p:cBhvr additive="base">
                                        <p:cTn id="37" dur="500" fill="hold"/>
                                        <p:tgtEl>
                                          <p:spTgt spid="3482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34827"/>
                                        </p:tgtEl>
                                        <p:attrNameLst>
                                          <p:attrName>style.visibility</p:attrName>
                                        </p:attrNameLst>
                                      </p:cBhvr>
                                      <p:to>
                                        <p:strVal val="visible"/>
                                      </p:to>
                                    </p:set>
                                    <p:animEffect transition="in" filter="wipe(up)">
                                      <p:cBhvr>
                                        <p:cTn id="42" dur="2000"/>
                                        <p:tgtEl>
                                          <p:spTgt spid="348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AutoShape 2"/>
          <p:cNvSpPr>
            <a:spLocks noChangeArrowheads="1"/>
          </p:cNvSpPr>
          <p:nvPr/>
        </p:nvSpPr>
        <p:spPr bwMode="auto">
          <a:xfrm>
            <a:off x="609600" y="304800"/>
            <a:ext cx="7924800" cy="533400"/>
          </a:xfrm>
          <a:prstGeom prst="roundRect">
            <a:avLst>
              <a:gd name="adj" fmla="val 50000"/>
            </a:avLst>
          </a:prstGeom>
          <a:solidFill>
            <a:schemeClr val="accent1"/>
          </a:solidFill>
          <a:ln w="9525">
            <a:solidFill>
              <a:schemeClr val="tx1"/>
            </a:solidFill>
            <a:round/>
            <a:headEnd/>
            <a:tailEnd/>
          </a:ln>
          <a:effectLst/>
        </p:spPr>
        <p:txBody>
          <a:bodyPr wrap="none" anchor="ctr"/>
          <a:lstStyle/>
          <a:p>
            <a:pPr algn="ctr"/>
            <a:r>
              <a:rPr lang="en-US" sz="3200" b="1">
                <a:effectLst>
                  <a:outerShdw blurRad="38100" dist="38100" dir="2700000" algn="tl">
                    <a:srgbClr val="000000"/>
                  </a:outerShdw>
                </a:effectLst>
                <a:latin typeface="Times New Roman" pitchFamily="18" charset="0"/>
              </a:rPr>
              <a:t>I. Bad Influence – of their Friends</a:t>
            </a:r>
          </a:p>
        </p:txBody>
      </p:sp>
      <p:sp>
        <p:nvSpPr>
          <p:cNvPr id="45059" name="Text Box 3"/>
          <p:cNvSpPr txBox="1">
            <a:spLocks noChangeArrowheads="1"/>
          </p:cNvSpPr>
          <p:nvPr/>
        </p:nvSpPr>
        <p:spPr bwMode="auto">
          <a:xfrm>
            <a:off x="762000" y="1379538"/>
            <a:ext cx="8153400" cy="5262979"/>
          </a:xfrm>
          <a:prstGeom prst="rect">
            <a:avLst/>
          </a:prstGeom>
          <a:noFill/>
          <a:ln w="9525">
            <a:noFill/>
            <a:miter lim="800000"/>
            <a:headEnd/>
            <a:tailEnd/>
          </a:ln>
          <a:effectLst/>
        </p:spPr>
        <p:txBody>
          <a:bodyPr>
            <a:spAutoFit/>
          </a:bodyPr>
          <a:lstStyle/>
          <a:p>
            <a:pPr defTabSz="396875">
              <a:lnSpc>
                <a:spcPct val="120000"/>
              </a:lnSpc>
            </a:pPr>
            <a:r>
              <a:rPr lang="en-US" sz="2800" b="1" dirty="0">
                <a:effectLst>
                  <a:outerShdw blurRad="38100" dist="38100" dir="2700000" algn="tl">
                    <a:srgbClr val="000000"/>
                  </a:outerShdw>
                </a:effectLst>
              </a:rPr>
              <a:t>A. </a:t>
            </a:r>
            <a:r>
              <a:rPr lang="en-US" sz="2800" b="1" u="sng" dirty="0">
                <a:solidFill>
                  <a:srgbClr val="FFC000"/>
                </a:solidFill>
                <a:effectLst>
                  <a:outerShdw blurRad="38100" dist="38100" dir="2700000" algn="tl">
                    <a:srgbClr val="000000"/>
                  </a:outerShdw>
                </a:effectLst>
              </a:rPr>
              <a:t>Warnings</a:t>
            </a:r>
          </a:p>
          <a:p>
            <a:pPr defTabSz="396875">
              <a:lnSpc>
                <a:spcPct val="120000"/>
              </a:lnSpc>
            </a:pPr>
            <a:r>
              <a:rPr lang="en-US" sz="2800" b="1" dirty="0">
                <a:effectLst>
                  <a:outerShdw blurRad="38100" dist="38100" dir="2700000" algn="tl">
                    <a:srgbClr val="000000"/>
                  </a:outerShdw>
                </a:effectLst>
              </a:rPr>
              <a:t>B.</a:t>
            </a:r>
            <a:r>
              <a:rPr lang="en-US" sz="2800" b="1" dirty="0">
                <a:solidFill>
                  <a:srgbClr val="FFFF66"/>
                </a:solidFill>
                <a:effectLst>
                  <a:outerShdw blurRad="38100" dist="38100" dir="2700000" algn="tl">
                    <a:srgbClr val="000000"/>
                  </a:outerShdw>
                </a:effectLst>
              </a:rPr>
              <a:t> </a:t>
            </a:r>
            <a:r>
              <a:rPr lang="en-US" sz="2800" b="1" u="sng" dirty="0">
                <a:solidFill>
                  <a:srgbClr val="FFC000"/>
                </a:solidFill>
                <a:effectLst>
                  <a:outerShdw blurRad="38100" dist="38100" dir="2700000" algn="tl">
                    <a:srgbClr val="000000"/>
                  </a:outerShdw>
                </a:effectLst>
              </a:rPr>
              <a:t>How It Happens</a:t>
            </a:r>
          </a:p>
          <a:p>
            <a:pPr defTabSz="396875">
              <a:lnSpc>
                <a:spcPct val="120000"/>
              </a:lnSpc>
            </a:pPr>
            <a:endParaRPr lang="en-US" sz="2800" b="1" dirty="0">
              <a:effectLst>
                <a:outerShdw blurRad="38100" dist="38100" dir="2700000" algn="tl">
                  <a:srgbClr val="000000"/>
                </a:outerShdw>
              </a:effectLst>
            </a:endParaRPr>
          </a:p>
          <a:p>
            <a:pPr defTabSz="396875">
              <a:lnSpc>
                <a:spcPct val="120000"/>
              </a:lnSpc>
            </a:pPr>
            <a:r>
              <a:rPr lang="en-US" sz="2800" b="1" dirty="0">
                <a:effectLst>
                  <a:outerShdw blurRad="38100" dist="38100" dir="2700000" algn="tl">
                    <a:srgbClr val="000000"/>
                  </a:outerShdw>
                </a:effectLst>
              </a:rPr>
              <a:t>	1. Gradually drift </a:t>
            </a:r>
            <a:r>
              <a:rPr lang="en-US" sz="2800" b="1" dirty="0">
                <a:solidFill>
                  <a:schemeClr val="folHlink"/>
                </a:solidFill>
                <a:effectLst>
                  <a:outerShdw blurRad="38100" dist="38100" dir="2700000" algn="tl">
                    <a:srgbClr val="000000"/>
                  </a:outerShdw>
                </a:effectLst>
              </a:rPr>
              <a:t>(Heb. 2:1)</a:t>
            </a:r>
          </a:p>
          <a:p>
            <a:pPr defTabSz="396875">
              <a:lnSpc>
                <a:spcPct val="120000"/>
              </a:lnSpc>
            </a:pPr>
            <a:r>
              <a:rPr lang="en-US" sz="2800" b="1" dirty="0">
                <a:effectLst>
                  <a:outerShdw blurRad="38100" dist="38100" dir="2700000" algn="tl">
                    <a:srgbClr val="000000"/>
                  </a:outerShdw>
                </a:effectLst>
              </a:rPr>
              <a:t>	2. Desensitized to sin </a:t>
            </a:r>
            <a:r>
              <a:rPr lang="en-US" sz="2800" b="1" dirty="0">
                <a:solidFill>
                  <a:schemeClr val="folHlink"/>
                </a:solidFill>
                <a:effectLst>
                  <a:outerShdw blurRad="38100" dist="38100" dir="2700000" algn="tl">
                    <a:srgbClr val="000000"/>
                  </a:outerShdw>
                </a:effectLst>
              </a:rPr>
              <a:t>(</a:t>
            </a:r>
            <a:r>
              <a:rPr lang="en-US" sz="2800" b="1" dirty="0" smtClean="0">
                <a:solidFill>
                  <a:schemeClr val="folHlink"/>
                </a:solidFill>
                <a:effectLst>
                  <a:outerShdw blurRad="38100" dist="38100" dir="2700000" algn="tl">
                    <a:srgbClr val="000000"/>
                  </a:outerShdw>
                </a:effectLst>
              </a:rPr>
              <a:t>Ps. </a:t>
            </a:r>
            <a:r>
              <a:rPr lang="en-US" sz="2800" b="1" dirty="0">
                <a:solidFill>
                  <a:schemeClr val="folHlink"/>
                </a:solidFill>
                <a:effectLst>
                  <a:outerShdw blurRad="38100" dist="38100" dir="2700000" algn="tl">
                    <a:srgbClr val="000000"/>
                  </a:outerShdw>
                </a:effectLst>
              </a:rPr>
              <a:t>1:1)</a:t>
            </a:r>
          </a:p>
          <a:p>
            <a:pPr defTabSz="396875">
              <a:lnSpc>
                <a:spcPct val="120000"/>
              </a:lnSpc>
            </a:pPr>
            <a:r>
              <a:rPr lang="en-US" sz="2800" b="1" dirty="0">
                <a:effectLst>
                  <a:outerShdw blurRad="38100" dist="38100" dir="2700000" algn="tl">
                    <a:srgbClr val="000000"/>
                  </a:outerShdw>
                </a:effectLst>
              </a:rPr>
              <a:t>	3. Pressure mounts when outnumbered 				</a:t>
            </a:r>
            <a:r>
              <a:rPr lang="en-US" sz="2800" b="1" dirty="0">
                <a:solidFill>
                  <a:schemeClr val="folHlink"/>
                </a:solidFill>
                <a:effectLst>
                  <a:outerShdw blurRad="38100" dist="38100" dir="2700000" algn="tl">
                    <a:srgbClr val="000000"/>
                  </a:outerShdw>
                </a:effectLst>
              </a:rPr>
              <a:t>(</a:t>
            </a:r>
            <a:r>
              <a:rPr lang="en-US" sz="2800" b="1" dirty="0" err="1">
                <a:solidFill>
                  <a:schemeClr val="folHlink"/>
                </a:solidFill>
                <a:effectLst>
                  <a:outerShdw blurRad="38100" dist="38100" dir="2700000" algn="tl">
                    <a:srgbClr val="000000"/>
                  </a:outerShdw>
                </a:effectLst>
              </a:rPr>
              <a:t>Exo</a:t>
            </a:r>
            <a:r>
              <a:rPr lang="en-US" sz="2800" b="1" dirty="0">
                <a:solidFill>
                  <a:schemeClr val="folHlink"/>
                </a:solidFill>
                <a:effectLst>
                  <a:outerShdw blurRad="38100" dist="38100" dir="2700000" algn="tl">
                    <a:srgbClr val="000000"/>
                  </a:outerShdw>
                </a:effectLst>
              </a:rPr>
              <a:t>. 23:2, 33; Rom. 12:2)</a:t>
            </a:r>
            <a:endParaRPr lang="en-US" sz="2800" b="1" dirty="0">
              <a:effectLst>
                <a:outerShdw blurRad="38100" dist="38100" dir="2700000" algn="tl">
                  <a:srgbClr val="000000"/>
                </a:outerShdw>
              </a:effectLst>
            </a:endParaRPr>
          </a:p>
          <a:p>
            <a:pPr defTabSz="396875">
              <a:lnSpc>
                <a:spcPct val="120000"/>
              </a:lnSpc>
            </a:pPr>
            <a:r>
              <a:rPr lang="en-US" sz="2800" b="1" dirty="0">
                <a:effectLst>
                  <a:outerShdw blurRad="38100" dist="38100" dir="2700000" algn="tl">
                    <a:srgbClr val="000000"/>
                  </a:outerShdw>
                </a:effectLst>
              </a:rPr>
              <a:t>	4. Easily become like them </a:t>
            </a:r>
            <a:r>
              <a:rPr lang="en-US" sz="2800" b="1" dirty="0" smtClean="0">
                <a:effectLst>
                  <a:outerShdw blurRad="38100" dist="38100" dir="2700000" algn="tl">
                    <a:srgbClr val="000000"/>
                  </a:outerShdw>
                </a:effectLst>
              </a:rPr>
              <a:t/>
            </a:r>
            <a:br>
              <a:rPr lang="en-US" sz="2800" b="1" dirty="0" smtClean="0">
                <a:effectLst>
                  <a:outerShdw blurRad="38100" dist="38100" dir="2700000" algn="tl">
                    <a:srgbClr val="000000"/>
                  </a:outerShdw>
                </a:effectLst>
              </a:rPr>
            </a:br>
            <a:r>
              <a:rPr lang="en-US" sz="2800" b="1" dirty="0" smtClean="0">
                <a:effectLst>
                  <a:outerShdw blurRad="38100" dist="38100" dir="2700000" algn="tl">
                    <a:srgbClr val="000000"/>
                  </a:outerShdw>
                </a:effectLst>
              </a:rPr>
              <a:t>		</a:t>
            </a:r>
            <a:r>
              <a:rPr lang="en-US" sz="2800" b="1" dirty="0" smtClean="0">
                <a:solidFill>
                  <a:schemeClr val="folHlink"/>
                </a:solidFill>
                <a:effectLst>
                  <a:outerShdw blurRad="38100" dist="38100" dir="2700000" algn="tl">
                    <a:srgbClr val="000000"/>
                  </a:outerShdw>
                </a:effectLst>
              </a:rPr>
              <a:t>(</a:t>
            </a:r>
            <a:r>
              <a:rPr lang="en-US" sz="2800" b="1" dirty="0">
                <a:solidFill>
                  <a:schemeClr val="folHlink"/>
                </a:solidFill>
                <a:effectLst>
                  <a:outerShdw blurRad="38100" dist="38100" dir="2700000" algn="tl">
                    <a:srgbClr val="000000"/>
                  </a:outerShdw>
                </a:effectLst>
              </a:rPr>
              <a:t>Prov. </a:t>
            </a:r>
            <a:r>
              <a:rPr lang="en-US" sz="2800" b="1" dirty="0" smtClean="0">
                <a:solidFill>
                  <a:schemeClr val="folHlink"/>
                </a:solidFill>
                <a:effectLst>
                  <a:outerShdw blurRad="38100" dist="38100" dir="2700000" algn="tl">
                    <a:srgbClr val="000000"/>
                  </a:outerShdw>
                </a:effectLst>
              </a:rPr>
              <a:t>23:20-21; 13:20)</a:t>
            </a:r>
            <a:endParaRPr lang="en-US" sz="2800" b="1" dirty="0">
              <a:solidFill>
                <a:schemeClr val="folHlink"/>
              </a:solidFill>
              <a:effectLst>
                <a:outerShdw blurRad="38100" dist="38100" dir="2700000" algn="tl">
                  <a:srgbClr val="000000"/>
                </a:outerShdw>
              </a:effectLst>
            </a:endParaRPr>
          </a:p>
          <a:p>
            <a:pPr defTabSz="396875">
              <a:lnSpc>
                <a:spcPct val="120000"/>
              </a:lnSpc>
            </a:pPr>
            <a:endParaRPr lang="en-US" sz="2800" b="1" dirty="0">
              <a:solidFill>
                <a:schemeClr val="folHlink"/>
              </a:solidFill>
              <a:effectLst>
                <a:outerShdw blurRad="38100" dist="38100" dir="2700000" algn="tl">
                  <a:srgbClr val="000000"/>
                </a:outerShdw>
              </a:effectLst>
            </a:endParaRPr>
          </a:p>
        </p:txBody>
      </p:sp>
    </p:spTree>
  </p:cSld>
  <p:clrMapOvr>
    <a:masterClrMapping/>
  </p:clrMapOvr>
  <p:transition spd="med">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45059">
                                            <p:txEl>
                                              <p:pRg st="3" end="3"/>
                                            </p:txEl>
                                          </p:spTgt>
                                        </p:tgtEl>
                                        <p:attrNameLst>
                                          <p:attrName>style.visibility</p:attrName>
                                        </p:attrNameLst>
                                      </p:cBhvr>
                                      <p:to>
                                        <p:strVal val="visible"/>
                                      </p:to>
                                    </p:set>
                                    <p:anim calcmode="lin" valueType="num">
                                      <p:cBhvr additive="base">
                                        <p:cTn id="7" dur="500" fill="hold"/>
                                        <p:tgtEl>
                                          <p:spTgt spid="45059">
                                            <p:txEl>
                                              <p:pRg st="3" end="3"/>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505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45059">
                                            <p:txEl>
                                              <p:pRg st="4" end="4"/>
                                            </p:txEl>
                                          </p:spTgt>
                                        </p:tgtEl>
                                        <p:attrNameLst>
                                          <p:attrName>style.visibility</p:attrName>
                                        </p:attrNameLst>
                                      </p:cBhvr>
                                      <p:to>
                                        <p:strVal val="visible"/>
                                      </p:to>
                                    </p:set>
                                    <p:anim calcmode="lin" valueType="num">
                                      <p:cBhvr additive="base">
                                        <p:cTn id="13" dur="500" fill="hold"/>
                                        <p:tgtEl>
                                          <p:spTgt spid="45059">
                                            <p:txEl>
                                              <p:pRg st="4" end="4"/>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505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45059">
                                            <p:txEl>
                                              <p:pRg st="5" end="5"/>
                                            </p:txEl>
                                          </p:spTgt>
                                        </p:tgtEl>
                                        <p:attrNameLst>
                                          <p:attrName>style.visibility</p:attrName>
                                        </p:attrNameLst>
                                      </p:cBhvr>
                                      <p:to>
                                        <p:strVal val="visible"/>
                                      </p:to>
                                    </p:set>
                                    <p:anim calcmode="lin" valueType="num">
                                      <p:cBhvr additive="base">
                                        <p:cTn id="19" dur="500" fill="hold"/>
                                        <p:tgtEl>
                                          <p:spTgt spid="45059">
                                            <p:txEl>
                                              <p:pRg st="5" end="5"/>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505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45059">
                                            <p:txEl>
                                              <p:pRg st="6" end="6"/>
                                            </p:txEl>
                                          </p:spTgt>
                                        </p:tgtEl>
                                        <p:attrNameLst>
                                          <p:attrName>style.visibility</p:attrName>
                                        </p:attrNameLst>
                                      </p:cBhvr>
                                      <p:to>
                                        <p:strVal val="visible"/>
                                      </p:to>
                                    </p:set>
                                    <p:anim calcmode="lin" valueType="num">
                                      <p:cBhvr additive="base">
                                        <p:cTn id="25" dur="500" fill="hold"/>
                                        <p:tgtEl>
                                          <p:spTgt spid="45059">
                                            <p:txEl>
                                              <p:pRg st="6" end="6"/>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505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uiExpand="1" build="p"/>
    </p:bldLst>
  </p:timing>
</p:sld>
</file>

<file path=ppt/theme/theme1.xml><?xml version="1.0" encoding="utf-8"?>
<a:theme xmlns:a="http://schemas.openxmlformats.org/drawingml/2006/main" name="Textured">
  <a:themeElements>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fontScheme name="Textured">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1828</TotalTime>
  <Words>861</Words>
  <Application>Microsoft Office PowerPoint</Application>
  <PresentationFormat>On-screen Show (4:3)</PresentationFormat>
  <Paragraphs>92</Paragraphs>
  <Slides>11</Slides>
  <Notes>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Wingdings</vt:lpstr>
      <vt:lpstr>Calibri</vt:lpstr>
      <vt:lpstr>Aharoni</vt:lpstr>
      <vt:lpstr>Times New Roman</vt:lpstr>
      <vt:lpstr>Tahoma</vt:lpstr>
      <vt:lpstr>Arabic Typesetting</vt:lpstr>
      <vt:lpstr>Comic Sans MS</vt:lpstr>
      <vt:lpstr>Textured</vt:lpstr>
      <vt:lpstr>Why Do Some Young People Leave The Lord?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El Bethel Church of Christ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Donnie V. Rader</dc:creator>
  <cp:lastModifiedBy>Steven J. Wallace</cp:lastModifiedBy>
  <cp:revision>126</cp:revision>
  <dcterms:created xsi:type="dcterms:W3CDTF">2004-01-21T19:41:35Z</dcterms:created>
  <dcterms:modified xsi:type="dcterms:W3CDTF">2013-04-30T19:02:49Z</dcterms:modified>
</cp:coreProperties>
</file>